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22"/>
  </p:notesMasterIdLst>
  <p:handoutMasterIdLst>
    <p:handoutMasterId r:id="rId23"/>
  </p:handoutMasterIdLst>
  <p:sldIdLst>
    <p:sldId id="271" r:id="rId2"/>
    <p:sldId id="333" r:id="rId3"/>
    <p:sldId id="334" r:id="rId4"/>
    <p:sldId id="335" r:id="rId5"/>
    <p:sldId id="336" r:id="rId6"/>
    <p:sldId id="337" r:id="rId7"/>
    <p:sldId id="338" r:id="rId8"/>
    <p:sldId id="339" r:id="rId9"/>
    <p:sldId id="340" r:id="rId10"/>
    <p:sldId id="341" r:id="rId11"/>
    <p:sldId id="342" r:id="rId12"/>
    <p:sldId id="343" r:id="rId13"/>
    <p:sldId id="347" r:id="rId14"/>
    <p:sldId id="345" r:id="rId15"/>
    <p:sldId id="346" r:id="rId16"/>
    <p:sldId id="348" r:id="rId17"/>
    <p:sldId id="349" r:id="rId18"/>
    <p:sldId id="351" r:id="rId19"/>
    <p:sldId id="352" r:id="rId20"/>
    <p:sldId id="353" r:id="rId21"/>
  </p:sldIdLst>
  <p:sldSz cx="9144000" cy="6858000" type="screen4x3"/>
  <p:notesSz cx="6858000" cy="9144000"/>
  <p:custDataLst>
    <p:tags r:id="rId25"/>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 xmlns:p15="http://schemas.microsoft.com/office/powerpoint/2012/main">
        <p15:guide id="1" orient="horz" pos="4238">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960" y="-96"/>
      </p:cViewPr>
      <p:guideLst>
        <p:guide orient="horz" pos="4238"/>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tags" Target="tags/tag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image" Target="../media/image5.wmf"/><Relationship Id="rId3"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emf"/><Relationship Id="rId2" Type="http://schemas.openxmlformats.org/officeDocument/2006/relationships/image" Target="../media/image47.emf"/><Relationship Id="rId3" Type="http://schemas.openxmlformats.org/officeDocument/2006/relationships/image" Target="../media/image4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1" Type="http://schemas.openxmlformats.org/officeDocument/2006/relationships/image" Target="../media/image53.emf"/><Relationship Id="rId2" Type="http://schemas.openxmlformats.org/officeDocument/2006/relationships/image" Target="../media/image5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emf"/><Relationship Id="rId3" Type="http://schemas.openxmlformats.org/officeDocument/2006/relationships/image" Target="../media/image61.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image" Target="../media/image68.emf"/><Relationship Id="rId7" Type="http://schemas.openxmlformats.org/officeDocument/2006/relationships/image" Target="../media/image69.emf"/><Relationship Id="rId8" Type="http://schemas.openxmlformats.org/officeDocument/2006/relationships/image" Target="../media/image70.emf"/><Relationship Id="rId9" Type="http://schemas.openxmlformats.org/officeDocument/2006/relationships/image" Target="../media/image71.emf"/><Relationship Id="rId10" Type="http://schemas.openxmlformats.org/officeDocument/2006/relationships/image" Target="../media/image72.emf"/><Relationship Id="rId1" Type="http://schemas.openxmlformats.org/officeDocument/2006/relationships/image" Target="../media/image63.emf"/><Relationship Id="rId2" Type="http://schemas.openxmlformats.org/officeDocument/2006/relationships/image" Target="../media/image6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image" Target="../media/image9.wmf"/><Relationship Id="rId2"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5" Type="http://schemas.openxmlformats.org/officeDocument/2006/relationships/image" Target="../media/image20.wmf"/><Relationship Id="rId6" Type="http://schemas.openxmlformats.org/officeDocument/2006/relationships/image" Target="../media/image21.wmf"/><Relationship Id="rId7" Type="http://schemas.openxmlformats.org/officeDocument/2006/relationships/image" Target="../media/image22.emf"/><Relationship Id="rId8" Type="http://schemas.openxmlformats.org/officeDocument/2006/relationships/image" Target="../media/image23.emf"/><Relationship Id="rId1" Type="http://schemas.openxmlformats.org/officeDocument/2006/relationships/image" Target="../media/image16.wmf"/><Relationship Id="rId2"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w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1" Type="http://schemas.openxmlformats.org/officeDocument/2006/relationships/image" Target="../media/image24.emf"/><Relationship Id="rId2"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3.wmf"/><Relationship Id="rId4" Type="http://schemas.openxmlformats.org/officeDocument/2006/relationships/image" Target="../media/image34.emf"/><Relationship Id="rId5" Type="http://schemas.openxmlformats.org/officeDocument/2006/relationships/image" Target="../media/image28.emf"/><Relationship Id="rId6" Type="http://schemas.openxmlformats.org/officeDocument/2006/relationships/image" Target="../media/image35.emf"/><Relationship Id="rId7" Type="http://schemas.openxmlformats.org/officeDocument/2006/relationships/image" Target="../media/image26.emf"/><Relationship Id="rId1" Type="http://schemas.openxmlformats.org/officeDocument/2006/relationships/image" Target="../media/image31.wmf"/><Relationship Id="rId2"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8.wmf"/><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image" Target="../media/image36.wmf"/><Relationship Id="rId2"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 Id="rId3"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6/13/18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smtClean="0"/>
              <a:t>USPAS Fundamentals, June 4-15, 2018</a:t>
            </a:r>
            <a:endParaRPr lang="en-US"/>
          </a:p>
        </p:txBody>
      </p:sp>
      <p:sp>
        <p:nvSpPr>
          <p:cNvPr id="5" name="Footer Placeholder 4"/>
          <p:cNvSpPr>
            <a:spLocks noGrp="1"/>
          </p:cNvSpPr>
          <p:nvPr>
            <p:ph type="ftr" sz="quarter" idx="11"/>
          </p:nvPr>
        </p:nvSpPr>
        <p:spPr/>
        <p:txBody>
          <a:bodyPr/>
          <a:lstStyle/>
          <a:p>
            <a:r>
              <a:rPr lang="en-US" smtClean="0"/>
              <a:t>E. Prebys, Accelerator Fundamentals: Resonances and Coupling</a:t>
            </a:r>
            <a:endParaRPr lang="en-US"/>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772400" cy="685800"/>
          </a:xfrm>
        </p:spPr>
        <p:txBody>
          <a:bodyPr/>
          <a:lstStyle/>
          <a:p>
            <a:r>
              <a:rPr lang="en-US"/>
              <a:t>Click to edit Master title style</a:t>
            </a:r>
          </a:p>
        </p:txBody>
      </p:sp>
      <p:sp>
        <p:nvSpPr>
          <p:cNvPr id="3" name="Text Placeholder 2"/>
          <p:cNvSpPr>
            <a:spLocks noGrp="1"/>
          </p:cNvSpPr>
          <p:nvPr>
            <p:ph type="body" sz="half" idx="1"/>
          </p:nvPr>
        </p:nvSpPr>
        <p:spPr>
          <a:xfrm>
            <a:off x="381000" y="1219200"/>
            <a:ext cx="40767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10100" y="1219200"/>
            <a:ext cx="40767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10100" y="3733800"/>
            <a:ext cx="40767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685800" y="6248400"/>
            <a:ext cx="1905000" cy="457200"/>
          </a:xfrm>
        </p:spPr>
        <p:txBody>
          <a:bodyPr/>
          <a:lstStyle>
            <a:lvl1pPr>
              <a:defRPr/>
            </a:lvl1pPr>
          </a:lstStyle>
          <a:p>
            <a:pPr>
              <a:defRPr/>
            </a:pPr>
            <a:r>
              <a:rPr lang="en-US" smtClean="0"/>
              <a:t>USPAS Fundamentals, June 4-15, 2018</a:t>
            </a:r>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pPr>
              <a:defRPr/>
            </a:pPr>
            <a:r>
              <a:rPr lang="en-US" smtClean="0"/>
              <a:t>E. Prebys, Accelerator Fundamentals: Resonances and Coupling</a:t>
            </a:r>
            <a:endParaRPr lang="en-US">
              <a:latin typeface="+mn-lt"/>
            </a:endParaRPr>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pPr>
              <a:defRPr/>
            </a:pPr>
            <a:fld id="{BA33168C-16D6-42A2-AF6D-3D5C06C9F0F0}" type="slidenum">
              <a:rPr lang="en-US"/>
              <a:pPr>
                <a:defRPr/>
              </a:pPr>
              <a:t>‹#›</a:t>
            </a:fld>
            <a:endParaRPr lang="en-US"/>
          </a:p>
        </p:txBody>
      </p:sp>
    </p:spTree>
    <p:extLst>
      <p:ext uri="{BB962C8B-B14F-4D97-AF65-F5344CB8AC3E}">
        <p14:creationId xmlns:p14="http://schemas.microsoft.com/office/powerpoint/2010/main" val="218671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smtClean="0"/>
              <a:t>USPAS Fundamentals, June 4-15, 2018</a:t>
            </a:r>
            <a:endParaRPr lang="en-US"/>
          </a:p>
        </p:txBody>
      </p:sp>
      <p:sp>
        <p:nvSpPr>
          <p:cNvPr id="5" name="Footer Placeholder 4"/>
          <p:cNvSpPr>
            <a:spLocks noGrp="1"/>
          </p:cNvSpPr>
          <p:nvPr>
            <p:ph type="ftr" sz="quarter" idx="11"/>
          </p:nvPr>
        </p:nvSpPr>
        <p:spPr/>
        <p:txBody>
          <a:bodyPr/>
          <a:lstStyle/>
          <a:p>
            <a:r>
              <a:rPr lang="en-US" smtClean="0"/>
              <a:t>E. Prebys, Accelerator Fundamentals: Resonances and Coupling</a:t>
            </a:r>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smtClean="0"/>
              <a:t>USPAS Fundamentals, June 4-15, 2018</a:t>
            </a:r>
            <a:endParaRPr lang="en-US" dirty="0"/>
          </a:p>
        </p:txBody>
      </p:sp>
      <p:sp>
        <p:nvSpPr>
          <p:cNvPr id="6" name="Footer Placeholder 5"/>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smtClean="0"/>
              <a:t>USPAS Fundamentals, June 4-15, 2018</a:t>
            </a:r>
            <a:endParaRPr lang="en-US" dirty="0"/>
          </a:p>
        </p:txBody>
      </p:sp>
      <p:sp>
        <p:nvSpPr>
          <p:cNvPr id="8" name="Footer Placeholder 7"/>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smtClean="0"/>
              <a:t>USPAS Fundamentals, June 4-15, 2018</a:t>
            </a:r>
            <a:endParaRPr lang="en-US" dirty="0"/>
          </a:p>
        </p:txBody>
      </p:sp>
      <p:sp>
        <p:nvSpPr>
          <p:cNvPr id="4" name="Footer Placeholder 3"/>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USPAS Fundamentals, June 4-15, 2018</a:t>
            </a:r>
            <a:endParaRPr lang="en-US" dirty="0"/>
          </a:p>
        </p:txBody>
      </p:sp>
      <p:sp>
        <p:nvSpPr>
          <p:cNvPr id="3" name="Footer Placeholder 2"/>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smtClean="0"/>
              <a:t>USPAS Fundamentals, June 4-15, 2018</a:t>
            </a:r>
            <a:endParaRPr lang="en-US" dirty="0"/>
          </a:p>
        </p:txBody>
      </p:sp>
      <p:sp>
        <p:nvSpPr>
          <p:cNvPr id="6" name="Footer Placeholder 5"/>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smtClean="0"/>
              <a:t>USPAS Fundamentals, June 4-15, 2018</a:t>
            </a:r>
            <a:endParaRPr lang="en-US"/>
          </a:p>
        </p:txBody>
      </p:sp>
      <p:sp>
        <p:nvSpPr>
          <p:cNvPr id="6" name="Footer Placeholder 5"/>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smtClean="0"/>
              <a:t>USPAS Fundamentals, June 4-15, 2018</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smtClean="0"/>
              <a:t>E. Prebys, Accelerator Fundamentals: Resonances and Coupling</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8" name="Picture 7" descr="USPAS-logo.png"/>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0" y="0"/>
            <a:ext cx="392347" cy="360536"/>
          </a:xfrm>
          <a:prstGeom prst="rect">
            <a:avLst/>
          </a:prstGeom>
        </p:spPr>
      </p:pic>
      <p:pic>
        <p:nvPicPr>
          <p:cNvPr id="13" name="Picture 12"/>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 id="2147484636" r:id="rId12"/>
  </p:sldLayoutIdLst>
  <p:transition xmlns:p14="http://schemas.microsoft.com/office/powerpoint/2010/mai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3.bin"/><Relationship Id="rId4" Type="http://schemas.openxmlformats.org/officeDocument/2006/relationships/image" Target="../media/image41.emf"/><Relationship Id="rId5" Type="http://schemas.openxmlformats.org/officeDocument/2006/relationships/image" Target="../media/image44.png"/><Relationship Id="rId6" Type="http://schemas.openxmlformats.org/officeDocument/2006/relationships/image" Target="../media/image45.emf"/><Relationship Id="rId7" Type="http://schemas.openxmlformats.org/officeDocument/2006/relationships/oleObject" Target="../embeddings/oleObject44.bin"/><Relationship Id="rId8" Type="http://schemas.openxmlformats.org/officeDocument/2006/relationships/image" Target="../media/image42.emf"/><Relationship Id="rId9" Type="http://schemas.openxmlformats.org/officeDocument/2006/relationships/oleObject" Target="../embeddings/oleObject45.bin"/><Relationship Id="rId10" Type="http://schemas.openxmlformats.org/officeDocument/2006/relationships/image" Target="../media/image43.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oleObject" Target="../embeddings/oleObject46.bin"/><Relationship Id="rId5" Type="http://schemas.openxmlformats.org/officeDocument/2006/relationships/image" Target="../media/image46.emf"/><Relationship Id="rId6" Type="http://schemas.openxmlformats.org/officeDocument/2006/relationships/oleObject" Target="../embeddings/oleObject47.bin"/><Relationship Id="rId7" Type="http://schemas.openxmlformats.org/officeDocument/2006/relationships/image" Target="../media/image47.emf"/><Relationship Id="rId8" Type="http://schemas.openxmlformats.org/officeDocument/2006/relationships/oleObject" Target="../embeddings/oleObject48.bin"/><Relationship Id="rId9" Type="http://schemas.openxmlformats.org/officeDocument/2006/relationships/image" Target="../media/image48.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0.png"/><Relationship Id="rId1" Type="http://schemas.microsoft.com/office/2007/relationships/media" Target="../media/media1.mov"/><Relationship Id="rId2" Type="http://schemas.openxmlformats.org/officeDocument/2006/relationships/video" Target="../media/media1.mov"/></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16.xml.rels><?xml version="1.0" encoding="UTF-8" standalone="yes"?>
<Relationships xmlns="http://schemas.openxmlformats.org/package/2006/relationships"><Relationship Id="rId11" Type="http://schemas.openxmlformats.org/officeDocument/2006/relationships/oleObject" Target="../embeddings/oleObject53.bin"/><Relationship Id="rId12" Type="http://schemas.openxmlformats.org/officeDocument/2006/relationships/image" Target="../media/image57.emf"/><Relationship Id="rId13" Type="http://schemas.openxmlformats.org/officeDocument/2006/relationships/image" Target="../media/image58.png"/><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oleObject" Target="../embeddings/oleObject49.bin"/><Relationship Id="rId4" Type="http://schemas.openxmlformats.org/officeDocument/2006/relationships/image" Target="../media/image53.emf"/><Relationship Id="rId5" Type="http://schemas.openxmlformats.org/officeDocument/2006/relationships/oleObject" Target="../embeddings/oleObject50.bin"/><Relationship Id="rId6" Type="http://schemas.openxmlformats.org/officeDocument/2006/relationships/image" Target="../media/image54.emf"/><Relationship Id="rId7" Type="http://schemas.openxmlformats.org/officeDocument/2006/relationships/oleObject" Target="../embeddings/oleObject51.bin"/><Relationship Id="rId8" Type="http://schemas.openxmlformats.org/officeDocument/2006/relationships/image" Target="../media/image55.emf"/><Relationship Id="rId9" Type="http://schemas.openxmlformats.org/officeDocument/2006/relationships/oleObject" Target="../embeddings/oleObject52.bin"/><Relationship Id="rId10" Type="http://schemas.openxmlformats.org/officeDocument/2006/relationships/image" Target="../media/image56.emf"/></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oleObject" Target="../embeddings/oleObject54.bin"/><Relationship Id="rId5" Type="http://schemas.openxmlformats.org/officeDocument/2006/relationships/image" Target="../media/image59.emf"/><Relationship Id="rId6" Type="http://schemas.openxmlformats.org/officeDocument/2006/relationships/oleObject" Target="../embeddings/oleObject55.bin"/><Relationship Id="rId7" Type="http://schemas.openxmlformats.org/officeDocument/2006/relationships/image" Target="../media/image60.emf"/><Relationship Id="rId8" Type="http://schemas.openxmlformats.org/officeDocument/2006/relationships/oleObject" Target="../embeddings/oleObject56.bin"/><Relationship Id="rId9" Type="http://schemas.openxmlformats.org/officeDocument/2006/relationships/image" Target="../media/image61.emf"/><Relationship Id="rId1" Type="http://schemas.openxmlformats.org/officeDocument/2006/relationships/vmlDrawing" Target="../drawings/vmlDrawing12.v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60.bin"/><Relationship Id="rId20" Type="http://schemas.openxmlformats.org/officeDocument/2006/relationships/image" Target="../media/image71.emf"/><Relationship Id="rId21" Type="http://schemas.openxmlformats.org/officeDocument/2006/relationships/oleObject" Target="../embeddings/oleObject66.bin"/><Relationship Id="rId22" Type="http://schemas.openxmlformats.org/officeDocument/2006/relationships/image" Target="../media/image72.emf"/><Relationship Id="rId10" Type="http://schemas.openxmlformats.org/officeDocument/2006/relationships/image" Target="../media/image66.emf"/><Relationship Id="rId11" Type="http://schemas.openxmlformats.org/officeDocument/2006/relationships/oleObject" Target="../embeddings/oleObject61.bin"/><Relationship Id="rId12" Type="http://schemas.openxmlformats.org/officeDocument/2006/relationships/image" Target="../media/image67.emf"/><Relationship Id="rId13" Type="http://schemas.openxmlformats.org/officeDocument/2006/relationships/oleObject" Target="../embeddings/oleObject62.bin"/><Relationship Id="rId14" Type="http://schemas.openxmlformats.org/officeDocument/2006/relationships/image" Target="../media/image68.emf"/><Relationship Id="rId15" Type="http://schemas.openxmlformats.org/officeDocument/2006/relationships/oleObject" Target="../embeddings/oleObject63.bin"/><Relationship Id="rId16" Type="http://schemas.openxmlformats.org/officeDocument/2006/relationships/image" Target="../media/image69.emf"/><Relationship Id="rId17" Type="http://schemas.openxmlformats.org/officeDocument/2006/relationships/oleObject" Target="../embeddings/oleObject64.bin"/><Relationship Id="rId18" Type="http://schemas.openxmlformats.org/officeDocument/2006/relationships/image" Target="../media/image70.emf"/><Relationship Id="rId19" Type="http://schemas.openxmlformats.org/officeDocument/2006/relationships/oleObject" Target="../embeddings/oleObject65.bin"/><Relationship Id="rId1" Type="http://schemas.openxmlformats.org/officeDocument/2006/relationships/vmlDrawing" Target="../drawings/vmlDrawing13.vml"/><Relationship Id="rId2" Type="http://schemas.openxmlformats.org/officeDocument/2006/relationships/slideLayout" Target="../slideLayouts/slideLayout6.xml"/><Relationship Id="rId3" Type="http://schemas.openxmlformats.org/officeDocument/2006/relationships/oleObject" Target="../embeddings/oleObject57.bin"/><Relationship Id="rId4" Type="http://schemas.openxmlformats.org/officeDocument/2006/relationships/image" Target="../media/image63.emf"/><Relationship Id="rId5" Type="http://schemas.openxmlformats.org/officeDocument/2006/relationships/oleObject" Target="../embeddings/oleObject58.bin"/><Relationship Id="rId6" Type="http://schemas.openxmlformats.org/officeDocument/2006/relationships/image" Target="../media/image64.emf"/><Relationship Id="rId7" Type="http://schemas.openxmlformats.org/officeDocument/2006/relationships/oleObject" Target="../embeddings/oleObject59.bin"/><Relationship Id="rId8" Type="http://schemas.openxmlformats.org/officeDocument/2006/relationships/image" Target="../media/image6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emf"/><Relationship Id="rId5" Type="http://schemas.openxmlformats.org/officeDocument/2006/relationships/oleObject" Target="../embeddings/oleObject2.bin"/><Relationship Id="rId6" Type="http://schemas.openxmlformats.org/officeDocument/2006/relationships/image" Target="../media/image5.wmf"/><Relationship Id="rId7" Type="http://schemas.openxmlformats.org/officeDocument/2006/relationships/oleObject" Target="../embeddings/oleObject3.bin"/><Relationship Id="rId8"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7.bin"/><Relationship Id="rId4" Type="http://schemas.openxmlformats.org/officeDocument/2006/relationships/image" Target="../media/image74.emf"/><Relationship Id="rId5" Type="http://schemas.openxmlformats.org/officeDocument/2006/relationships/image" Target="../media/image75.png"/><Relationship Id="rId1" Type="http://schemas.openxmlformats.org/officeDocument/2006/relationships/vmlDrawing" Target="../drawings/vmlDrawing14.vml"/><Relationship Id="rId2"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7.wmf"/><Relationship Id="rId5" Type="http://schemas.openxmlformats.org/officeDocument/2006/relationships/oleObject" Target="../embeddings/oleObject5.bin"/><Relationship Id="rId6" Type="http://schemas.openxmlformats.org/officeDocument/2006/relationships/image" Target="../media/image8.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13.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embeddings/oleObject6.bin"/><Relationship Id="rId4" Type="http://schemas.openxmlformats.org/officeDocument/2006/relationships/image" Target="../media/image9.wmf"/><Relationship Id="rId5" Type="http://schemas.openxmlformats.org/officeDocument/2006/relationships/oleObject" Target="../embeddings/oleObject7.bin"/><Relationship Id="rId6" Type="http://schemas.openxmlformats.org/officeDocument/2006/relationships/image" Target="../media/image10.wmf"/><Relationship Id="rId7" Type="http://schemas.openxmlformats.org/officeDocument/2006/relationships/oleObject" Target="../embeddings/oleObject8.bin"/><Relationship Id="rId8" Type="http://schemas.openxmlformats.org/officeDocument/2006/relationships/image" Target="../media/image11.emf"/><Relationship Id="rId9" Type="http://schemas.openxmlformats.org/officeDocument/2006/relationships/oleObject" Target="../embeddings/oleObject9.bin"/><Relationship Id="rId10"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4.emf"/><Relationship Id="rId5" Type="http://schemas.openxmlformats.org/officeDocument/2006/relationships/oleObject" Target="../embeddings/oleObject12.bin"/><Relationship Id="rId6" Type="http://schemas.openxmlformats.org/officeDocument/2006/relationships/image" Target="../media/image15.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 Type="http://schemas.openxmlformats.org/officeDocument/2006/relationships/oleObject" Target="../embeddings/oleObject17.bin"/><Relationship Id="rId12" Type="http://schemas.openxmlformats.org/officeDocument/2006/relationships/image" Target="../media/image20.wmf"/><Relationship Id="rId13" Type="http://schemas.openxmlformats.org/officeDocument/2006/relationships/oleObject" Target="../embeddings/oleObject18.bin"/><Relationship Id="rId14" Type="http://schemas.openxmlformats.org/officeDocument/2006/relationships/image" Target="../media/image21.wmf"/><Relationship Id="rId15" Type="http://schemas.openxmlformats.org/officeDocument/2006/relationships/oleObject" Target="../embeddings/oleObject19.bin"/><Relationship Id="rId16" Type="http://schemas.openxmlformats.org/officeDocument/2006/relationships/image" Target="../media/image22.emf"/><Relationship Id="rId17" Type="http://schemas.openxmlformats.org/officeDocument/2006/relationships/oleObject" Target="../embeddings/oleObject20.bin"/><Relationship Id="rId18" Type="http://schemas.openxmlformats.org/officeDocument/2006/relationships/image" Target="../media/image23.emf"/><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embeddings/oleObject13.bin"/><Relationship Id="rId4" Type="http://schemas.openxmlformats.org/officeDocument/2006/relationships/image" Target="../media/image16.wmf"/><Relationship Id="rId5" Type="http://schemas.openxmlformats.org/officeDocument/2006/relationships/oleObject" Target="../embeddings/oleObject14.bin"/><Relationship Id="rId6" Type="http://schemas.openxmlformats.org/officeDocument/2006/relationships/image" Target="../media/image17.wmf"/><Relationship Id="rId7" Type="http://schemas.openxmlformats.org/officeDocument/2006/relationships/oleObject" Target="../embeddings/oleObject15.bin"/><Relationship Id="rId8" Type="http://schemas.openxmlformats.org/officeDocument/2006/relationships/image" Target="../media/image18.wmf"/><Relationship Id="rId9" Type="http://schemas.openxmlformats.org/officeDocument/2006/relationships/oleObject" Target="../embeddings/oleObject16.bin"/><Relationship Id="rId10" Type="http://schemas.openxmlformats.org/officeDocument/2006/relationships/image" Target="../media/image19.wmf"/></Relationships>
</file>

<file path=ppt/slides/_rels/slide7.xml.rels><?xml version="1.0" encoding="UTF-8" standalone="yes"?>
<Relationships xmlns="http://schemas.openxmlformats.org/package/2006/relationships"><Relationship Id="rId11" Type="http://schemas.openxmlformats.org/officeDocument/2006/relationships/oleObject" Target="../embeddings/oleObject25.bin"/><Relationship Id="rId12" Type="http://schemas.openxmlformats.org/officeDocument/2006/relationships/image" Target="../media/image28.emf"/><Relationship Id="rId13" Type="http://schemas.openxmlformats.org/officeDocument/2006/relationships/oleObject" Target="../embeddings/oleObject26.bin"/><Relationship Id="rId14" Type="http://schemas.openxmlformats.org/officeDocument/2006/relationships/oleObject" Target="../embeddings/oleObject27.bin"/><Relationship Id="rId15" Type="http://schemas.openxmlformats.org/officeDocument/2006/relationships/image" Target="../media/image29.emf"/><Relationship Id="rId16" Type="http://schemas.openxmlformats.org/officeDocument/2006/relationships/oleObject" Target="../embeddings/oleObject28.bin"/><Relationship Id="rId17" Type="http://schemas.openxmlformats.org/officeDocument/2006/relationships/oleObject" Target="../embeddings/oleObject29.bin"/><Relationship Id="rId18" Type="http://schemas.openxmlformats.org/officeDocument/2006/relationships/oleObject" Target="../embeddings/oleObject30.bin"/><Relationship Id="rId19" Type="http://schemas.openxmlformats.org/officeDocument/2006/relationships/image" Target="../media/image30.emf"/><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embeddings/oleObject21.bin"/><Relationship Id="rId4" Type="http://schemas.openxmlformats.org/officeDocument/2006/relationships/image" Target="../media/image24.emf"/><Relationship Id="rId5" Type="http://schemas.openxmlformats.org/officeDocument/2006/relationships/oleObject" Target="../embeddings/oleObject22.bin"/><Relationship Id="rId6" Type="http://schemas.openxmlformats.org/officeDocument/2006/relationships/image" Target="../media/image25.wmf"/><Relationship Id="rId7" Type="http://schemas.openxmlformats.org/officeDocument/2006/relationships/oleObject" Target="../embeddings/oleObject23.bin"/><Relationship Id="rId8" Type="http://schemas.openxmlformats.org/officeDocument/2006/relationships/image" Target="../media/image26.emf"/><Relationship Id="rId9" Type="http://schemas.openxmlformats.org/officeDocument/2006/relationships/oleObject" Target="../embeddings/oleObject24.bin"/><Relationship Id="rId10" Type="http://schemas.openxmlformats.org/officeDocument/2006/relationships/image" Target="../media/image27.wmf"/></Relationships>
</file>

<file path=ppt/slides/_rels/slide8.xml.rels><?xml version="1.0" encoding="UTF-8" standalone="yes"?>
<Relationships xmlns="http://schemas.openxmlformats.org/package/2006/relationships"><Relationship Id="rId11" Type="http://schemas.openxmlformats.org/officeDocument/2006/relationships/oleObject" Target="../embeddings/oleObject35.bin"/><Relationship Id="rId12" Type="http://schemas.openxmlformats.org/officeDocument/2006/relationships/image" Target="../media/image28.emf"/><Relationship Id="rId13" Type="http://schemas.openxmlformats.org/officeDocument/2006/relationships/oleObject" Target="../embeddings/oleObject36.bin"/><Relationship Id="rId14" Type="http://schemas.openxmlformats.org/officeDocument/2006/relationships/image" Target="../media/image35.emf"/><Relationship Id="rId15" Type="http://schemas.openxmlformats.org/officeDocument/2006/relationships/oleObject" Target="../embeddings/oleObject37.bin"/><Relationship Id="rId16" Type="http://schemas.openxmlformats.org/officeDocument/2006/relationships/image" Target="../media/image26.emf"/><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oleObject" Target="../embeddings/oleObject31.bin"/><Relationship Id="rId4" Type="http://schemas.openxmlformats.org/officeDocument/2006/relationships/image" Target="../media/image31.wmf"/><Relationship Id="rId5" Type="http://schemas.openxmlformats.org/officeDocument/2006/relationships/oleObject" Target="../embeddings/oleObject32.bin"/><Relationship Id="rId6" Type="http://schemas.openxmlformats.org/officeDocument/2006/relationships/image" Target="../media/image32.emf"/><Relationship Id="rId7" Type="http://schemas.openxmlformats.org/officeDocument/2006/relationships/oleObject" Target="../embeddings/oleObject33.bin"/><Relationship Id="rId8" Type="http://schemas.openxmlformats.org/officeDocument/2006/relationships/image" Target="../media/image33.wmf"/><Relationship Id="rId9" Type="http://schemas.openxmlformats.org/officeDocument/2006/relationships/oleObject" Target="../embeddings/oleObject34.bin"/><Relationship Id="rId10" Type="http://schemas.openxmlformats.org/officeDocument/2006/relationships/image" Target="../media/image34.emf"/></Relationships>
</file>

<file path=ppt/slides/_rels/slide9.xml.rels><?xml version="1.0" encoding="UTF-8" standalone="yes"?>
<Relationships xmlns="http://schemas.openxmlformats.org/package/2006/relationships"><Relationship Id="rId11" Type="http://schemas.openxmlformats.org/officeDocument/2006/relationships/oleObject" Target="../embeddings/oleObject42.bin"/><Relationship Id="rId12" Type="http://schemas.openxmlformats.org/officeDocument/2006/relationships/image" Target="../media/image40.emf"/><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38.bin"/><Relationship Id="rId4" Type="http://schemas.openxmlformats.org/officeDocument/2006/relationships/image" Target="../media/image36.wmf"/><Relationship Id="rId5" Type="http://schemas.openxmlformats.org/officeDocument/2006/relationships/oleObject" Target="../embeddings/oleObject39.bin"/><Relationship Id="rId6" Type="http://schemas.openxmlformats.org/officeDocument/2006/relationships/image" Target="../media/image37.wmf"/><Relationship Id="rId7" Type="http://schemas.openxmlformats.org/officeDocument/2006/relationships/oleObject" Target="../embeddings/oleObject40.bin"/><Relationship Id="rId8" Type="http://schemas.openxmlformats.org/officeDocument/2006/relationships/image" Target="../media/image38.wmf"/><Relationship Id="rId9" Type="http://schemas.openxmlformats.org/officeDocument/2006/relationships/oleObject" Target="../embeddings/oleObject41.bin"/><Relationship Id="rId10"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ctrTitle"/>
          </p:nvPr>
        </p:nvSpPr>
        <p:spPr>
          <a:xfrm>
            <a:off x="704840" y="533400"/>
            <a:ext cx="7280777" cy="2868168"/>
          </a:xfrm>
        </p:spPr>
        <p:txBody>
          <a:bodyPr/>
          <a:lstStyle/>
          <a:p>
            <a:pPr eaLnBrk="1" hangingPunct="1">
              <a:defRPr/>
            </a:pPr>
            <a:r>
              <a:rPr lang="en-US" dirty="0" smtClean="0"/>
              <a:t>Resonances </a:t>
            </a:r>
            <a:r>
              <a:rPr lang="en-US" smtClean="0"/>
              <a:t>and Coupling</a:t>
            </a:r>
            <a:endParaRPr lang="en-US" dirty="0"/>
          </a:p>
        </p:txBody>
      </p:sp>
      <p:sp>
        <p:nvSpPr>
          <p:cNvPr id="8195" name="Rectangle 5"/>
          <p:cNvSpPr>
            <a:spLocks noGrp="1" noChangeArrowheads="1"/>
          </p:cNvSpPr>
          <p:nvPr>
            <p:ph type="subTitle" idx="1"/>
          </p:nvPr>
        </p:nvSpPr>
        <p:spPr/>
        <p:txBody>
          <a:bodyPr/>
          <a:lstStyle/>
          <a:p>
            <a:pPr eaLnBrk="1" hangingPunct="1"/>
            <a:r>
              <a:rPr lang="en-US" dirty="0"/>
              <a:t>Eric Prebys, UC Davis</a:t>
            </a:r>
          </a:p>
        </p:txBody>
      </p:sp>
    </p:spTree>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750" y="387891"/>
            <a:ext cx="8229600" cy="628207"/>
          </a:xfrm>
        </p:spPr>
        <p:txBody>
          <a:bodyPr/>
          <a:lstStyle/>
          <a:p>
            <a:r>
              <a:rPr lang="en-US" dirty="0" smtClean="0"/>
              <a:t>Types of Resonances</a:t>
            </a:r>
            <a:endParaRPr lang="en-US"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268497252"/>
              </p:ext>
            </p:extLst>
          </p:nvPr>
        </p:nvGraphicFramePr>
        <p:xfrm>
          <a:off x="533400" y="990600"/>
          <a:ext cx="8381999" cy="4876797"/>
        </p:xfrm>
        <a:graphic>
          <a:graphicData uri="http://schemas.openxmlformats.org/drawingml/2006/table">
            <a:tbl>
              <a:tblPr firstRow="1" bandRow="1">
                <a:tableStyleId>{2D5ABB26-0587-4C30-8999-92F81FD0307C}</a:tableStyleId>
              </a:tblPr>
              <a:tblGrid>
                <a:gridCol w="1752600"/>
                <a:gridCol w="685800"/>
                <a:gridCol w="685800"/>
                <a:gridCol w="914400"/>
                <a:gridCol w="2209800"/>
                <a:gridCol w="2133599"/>
              </a:tblGrid>
              <a:tr h="717847">
                <a:tc>
                  <a:txBody>
                    <a:bodyPr/>
                    <a:lstStyle/>
                    <a:p>
                      <a:r>
                        <a:rPr lang="en-US" dirty="0" smtClean="0"/>
                        <a:t>Magnet Type</a:t>
                      </a:r>
                      <a:endParaRPr lang="en-US"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i="1" dirty="0" smtClean="0"/>
                        <a:t>n</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i="1" dirty="0" smtClean="0"/>
                        <a:t>k</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Order</a:t>
                      </a:r>
                    </a:p>
                    <a:p>
                      <a:pPr algn="ctr"/>
                      <a:r>
                        <a:rPr lang="en-US" i="1" dirty="0" smtClean="0"/>
                        <a:t>|1-k|</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Resonant</a:t>
                      </a:r>
                      <a:r>
                        <a:rPr lang="en-US" baseline="0" dirty="0" smtClean="0"/>
                        <a:t> tunes</a:t>
                      </a:r>
                    </a:p>
                    <a:p>
                      <a:pPr algn="ctr"/>
                      <a:r>
                        <a:rPr lang="en-US" i="1" baseline="0" dirty="0" err="1" smtClean="0"/>
                        <a:t>ν</a:t>
                      </a:r>
                      <a:r>
                        <a:rPr lang="en-US" i="1" baseline="0" dirty="0" smtClean="0"/>
                        <a:t>=</a:t>
                      </a:r>
                      <a:r>
                        <a:rPr lang="en-US" i="1" baseline="0" dirty="0" smtClean="0">
                          <a:sym typeface="Symbol"/>
                        </a:rPr>
                        <a:t>m/(1-k)</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Fractional Tune at</a:t>
                      </a:r>
                      <a:r>
                        <a:rPr lang="en-US" baseline="0" dirty="0" smtClean="0"/>
                        <a:t> Instability</a:t>
                      </a:r>
                      <a:endParaRPr lang="en-US"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r h="415895">
                <a:tc>
                  <a:txBody>
                    <a:bodyPr/>
                    <a:lstStyle/>
                    <a:p>
                      <a:r>
                        <a:rPr lang="en-US" dirty="0" smtClean="0"/>
                        <a:t>Dipole</a:t>
                      </a:r>
                      <a:endParaRPr lang="en-US" dirty="0"/>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rowSpan="2">
                  <a:txBody>
                    <a:bodyPr/>
                    <a:lstStyle/>
                    <a:p>
                      <a:r>
                        <a:rPr lang="en-US" dirty="0" smtClean="0"/>
                        <a:t>Quadrupole</a:t>
                      </a:r>
                      <a:endParaRPr lang="en-US"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none (tune shift)</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m/2</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a:t>
                      </a:r>
                      <a:r>
                        <a:rPr lang="en-US" i="1" dirty="0" smtClean="0">
                          <a:latin typeface="Trebuchet MS"/>
                        </a:rPr>
                        <a:t>1/2,1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rowSpan="3">
                  <a:txBody>
                    <a:bodyPr/>
                    <a:lstStyle/>
                    <a:p>
                      <a:r>
                        <a:rPr lang="en-US" dirty="0" err="1" smtClean="0"/>
                        <a:t>Sextupole</a:t>
                      </a:r>
                      <a:endParaRPr lang="en-US"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m/3</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0,1/3,2/3,1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rowSpan="4">
                  <a:txBody>
                    <a:bodyPr/>
                    <a:lstStyle/>
                    <a:p>
                      <a:r>
                        <a:rPr lang="en-US" dirty="0" err="1" smtClean="0"/>
                        <a:t>Octupole</a:t>
                      </a:r>
                      <a:endParaRPr lang="en-US" dirty="0"/>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m/2</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i="1" dirty="0" smtClean="0"/>
                        <a:t>0,</a:t>
                      </a:r>
                      <a:r>
                        <a:rPr lang="en-US" i="1" dirty="0" smtClean="0">
                          <a:latin typeface="+mn-lt"/>
                        </a:rPr>
                        <a:t>1/2,1</a:t>
                      </a:r>
                      <a:endParaRPr lang="en-US" i="1" dirty="0" smtClean="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None</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m/2</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i="1" dirty="0" smtClean="0"/>
                        <a:t>0,1/2,1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895">
                <a:tc vMerge="1">
                  <a:txBody>
                    <a:bodyPr/>
                    <a:lstStyle/>
                    <a:p>
                      <a:endParaRPr lang="en-US" dirty="0"/>
                    </a:p>
                  </a:txBody>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i="1" dirty="0" smtClean="0"/>
                        <a:t>m/4</a:t>
                      </a:r>
                      <a:endParaRPr lang="en-US" i="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i="1" dirty="0" smtClean="0"/>
                        <a:t>0,1/4,1/2,3/4,1</a:t>
                      </a:r>
                      <a:endParaRPr lang="en-US" i="1" dirty="0"/>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r>
            </a:tbl>
          </a:graphicData>
        </a:graphic>
      </p:graphicFrame>
      <p:sp>
        <p:nvSpPr>
          <p:cNvPr id="3" name="Rectangle 2"/>
          <p:cNvSpPr/>
          <p:nvPr/>
        </p:nvSpPr>
        <p:spPr>
          <a:xfrm>
            <a:off x="2169426" y="3744035"/>
            <a:ext cx="6838985" cy="54242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044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385" y="395672"/>
            <a:ext cx="7886700" cy="543739"/>
          </a:xfrm>
        </p:spPr>
        <p:txBody>
          <a:bodyPr>
            <a:normAutofit fontScale="90000"/>
          </a:bodyPr>
          <a:lstStyle/>
          <a:p>
            <a:r>
              <a:rPr lang="en-US" sz="3200" dirty="0" smtClean="0"/>
              <a:t>Example: </a:t>
            </a:r>
            <a:r>
              <a:rPr lang="en-US" sz="3200" dirty="0" err="1" smtClean="0"/>
              <a:t>Sextupole</a:t>
            </a:r>
            <a:r>
              <a:rPr lang="en-US" sz="3200" dirty="0" smtClean="0"/>
              <a:t> (Third Order Resonance)</a:t>
            </a:r>
            <a:endParaRPr lang="en-US" sz="3200" dirty="0"/>
          </a:p>
        </p:txBody>
      </p:sp>
      <p:sp>
        <p:nvSpPr>
          <p:cNvPr id="3" name="Content Placeholder 2"/>
          <p:cNvSpPr>
            <a:spLocks noGrp="1"/>
          </p:cNvSpPr>
          <p:nvPr>
            <p:ph idx="1"/>
          </p:nvPr>
        </p:nvSpPr>
        <p:spPr>
          <a:xfrm>
            <a:off x="578523" y="985145"/>
            <a:ext cx="7886700" cy="3683059"/>
          </a:xfrm>
        </p:spPr>
        <p:txBody>
          <a:bodyPr/>
          <a:lstStyle/>
          <a:p>
            <a:r>
              <a:rPr lang="en-US" sz="2400" dirty="0" smtClean="0"/>
              <a:t>The third order resonance will occur at tunes near m/3.</a:t>
            </a:r>
          </a:p>
          <a:p>
            <a:r>
              <a:rPr lang="en-US" sz="2400" dirty="0" smtClean="0"/>
              <a:t>The strength of the resonance will be given by</a:t>
            </a:r>
          </a:p>
          <a:p>
            <a:endParaRPr lang="en-US" sz="2400" dirty="0"/>
          </a:p>
          <a:p>
            <a:endParaRPr lang="en-US" sz="2400" dirty="0" smtClean="0"/>
          </a:p>
          <a:p>
            <a:endParaRPr lang="en-US" sz="1600" dirty="0"/>
          </a:p>
          <a:p>
            <a:endParaRPr lang="en-US" sz="1000" dirty="0" smtClean="0"/>
          </a:p>
          <a:p>
            <a:endParaRPr lang="en-US" sz="2400" dirty="0"/>
          </a:p>
          <a:p>
            <a:r>
              <a:rPr lang="en-US" sz="2400" dirty="0" smtClean="0"/>
              <a:t>It will perturb the stable region of phase space into a triangle</a:t>
            </a:r>
            <a:endParaRPr lang="en-US" sz="2400"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graphicFrame>
        <p:nvGraphicFramePr>
          <p:cNvPr id="7" name="Object 8"/>
          <p:cNvGraphicFramePr>
            <a:graphicFrameLocks noChangeAspect="1"/>
          </p:cNvGraphicFramePr>
          <p:nvPr>
            <p:extLst>
              <p:ext uri="{D42A27DB-BD31-4B8C-83A1-F6EECF244321}">
                <p14:modId xmlns:p14="http://schemas.microsoft.com/office/powerpoint/2010/main" val="434201490"/>
              </p:ext>
            </p:extLst>
          </p:nvPr>
        </p:nvGraphicFramePr>
        <p:xfrm>
          <a:off x="2584782" y="2030781"/>
          <a:ext cx="3523269" cy="1688885"/>
        </p:xfrm>
        <a:graphic>
          <a:graphicData uri="http://schemas.openxmlformats.org/presentationml/2006/ole">
            <mc:AlternateContent xmlns:mc="http://schemas.openxmlformats.org/markup-compatibility/2006">
              <mc:Choice xmlns:v="urn:schemas-microsoft-com:vml" Requires="v">
                <p:oleObj spid="_x0000_s141346" name="Equation" r:id="rId3" imgW="1879600" imgH="901700" progId="Equation.DSMT4">
                  <p:embed/>
                </p:oleObj>
              </mc:Choice>
              <mc:Fallback>
                <p:oleObj name="Equation" r:id="rId3" imgW="1879600" imgH="901700" progId="Equation.DSMT4">
                  <p:embed/>
                  <p:pic>
                    <p:nvPicPr>
                      <p:cNvPr id="0" name=""/>
                      <p:cNvPicPr>
                        <a:picLocks noChangeAspect="1" noChangeArrowheads="1"/>
                      </p:cNvPicPr>
                      <p:nvPr/>
                    </p:nvPicPr>
                    <p:blipFill>
                      <a:blip r:embed="rId4"/>
                      <a:srcRect/>
                      <a:stretch>
                        <a:fillRect/>
                      </a:stretch>
                    </p:blipFill>
                    <p:spPr bwMode="auto">
                      <a:xfrm>
                        <a:off x="2584782" y="2030781"/>
                        <a:ext cx="3523269" cy="1688885"/>
                      </a:xfrm>
                      <a:prstGeom prst="rect">
                        <a:avLst/>
                      </a:prstGeom>
                      <a:noFill/>
                      <a:extLst/>
                    </p:spPr>
                  </p:pic>
                </p:oleObj>
              </mc:Fallback>
            </mc:AlternateContent>
          </a:graphicData>
        </a:graphic>
      </p:graphicFrame>
      <p:sp>
        <p:nvSpPr>
          <p:cNvPr id="8" name="TextBox 7"/>
          <p:cNvSpPr txBox="1"/>
          <p:nvPr/>
        </p:nvSpPr>
        <p:spPr>
          <a:xfrm>
            <a:off x="6577206" y="1748425"/>
            <a:ext cx="2156198" cy="923330"/>
          </a:xfrm>
          <a:prstGeom prst="rect">
            <a:avLst/>
          </a:prstGeom>
          <a:noFill/>
        </p:spPr>
        <p:txBody>
          <a:bodyPr wrap="square" rtlCol="0">
            <a:spAutoFit/>
          </a:bodyPr>
          <a:lstStyle/>
          <a:p>
            <a:r>
              <a:rPr lang="en-US" sz="1800" dirty="0" smtClean="0">
                <a:solidFill>
                  <a:srgbClr val="C00000"/>
                </a:solidFill>
                <a:latin typeface="+mn-lt"/>
              </a:rPr>
              <a:t>Convert back to ordinary phase angle</a:t>
            </a:r>
          </a:p>
        </p:txBody>
      </p:sp>
      <p:cxnSp>
        <p:nvCxnSpPr>
          <p:cNvPr id="10" name="Straight Arrow Connector 9"/>
          <p:cNvCxnSpPr/>
          <p:nvPr/>
        </p:nvCxnSpPr>
        <p:spPr>
          <a:xfrm flipH="1">
            <a:off x="5836428" y="2013021"/>
            <a:ext cx="661409" cy="19844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045274" y="1999792"/>
            <a:ext cx="1223888" cy="12594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89077" y="1801344"/>
            <a:ext cx="1918090" cy="369332"/>
          </a:xfrm>
          <a:prstGeom prst="rect">
            <a:avLst/>
          </a:prstGeom>
          <a:noFill/>
        </p:spPr>
        <p:txBody>
          <a:bodyPr wrap="square" rtlCol="0">
            <a:spAutoFit/>
          </a:bodyPr>
          <a:lstStyle/>
          <a:p>
            <a:pPr algn="r"/>
            <a:r>
              <a:rPr lang="en-US" sz="1800" dirty="0" err="1" smtClean="0">
                <a:solidFill>
                  <a:srgbClr val="C00000"/>
                </a:solidFill>
                <a:latin typeface="+mn-lt"/>
              </a:rPr>
              <a:t>Sextupole</a:t>
            </a:r>
            <a:r>
              <a:rPr lang="en-US" sz="1800" dirty="0" smtClean="0">
                <a:solidFill>
                  <a:srgbClr val="C00000"/>
                </a:solidFill>
                <a:latin typeface="+mn-lt"/>
              </a:rPr>
              <a:t> term</a:t>
            </a:r>
          </a:p>
        </p:txBody>
      </p:sp>
      <p:pic>
        <p:nvPicPr>
          <p:cNvPr id="16" name="Picture 6"/>
          <p:cNvPicPr>
            <a:picLocks noChangeAspect="1" noChangeArrowheads="1"/>
          </p:cNvPicPr>
          <p:nvPr/>
        </p:nvPicPr>
        <p:blipFill>
          <a:blip r:embed="rId5" cstate="print"/>
          <a:srcRect/>
          <a:stretch>
            <a:fillRect/>
          </a:stretch>
        </p:blipFill>
        <p:spPr bwMode="auto">
          <a:xfrm>
            <a:off x="2071072" y="4308980"/>
            <a:ext cx="2209800" cy="2132714"/>
          </a:xfrm>
          <a:prstGeom prst="rect">
            <a:avLst/>
          </a:prstGeom>
          <a:noFill/>
          <a:ln w="9525">
            <a:noFill/>
            <a:miter lim="800000"/>
            <a:headEnd/>
            <a:tailEnd/>
          </a:ln>
        </p:spPr>
      </p:pic>
      <p:pic>
        <p:nvPicPr>
          <p:cNvPr id="29" name="Picture 28"/>
          <p:cNvPicPr>
            <a:picLocks noChangeAspect="1"/>
          </p:cNvPicPr>
          <p:nvPr/>
        </p:nvPicPr>
        <p:blipFill rotWithShape="1">
          <a:blip r:embed="rId6" cstate="print">
            <a:extLst>
              <a:ext uri="{28A0092B-C50C-407E-A947-70E740481C1C}">
                <a14:useLocalDpi xmlns:a14="http://schemas.microsoft.com/office/drawing/2010/main"/>
              </a:ext>
            </a:extLst>
          </a:blip>
          <a:srcRect l="6730" t="11256" r="15511" b="15296"/>
          <a:stretch/>
        </p:blipFill>
        <p:spPr>
          <a:xfrm>
            <a:off x="6590434" y="4354697"/>
            <a:ext cx="2142970" cy="2024160"/>
          </a:xfrm>
          <a:prstGeom prst="rect">
            <a:avLst/>
          </a:prstGeom>
        </p:spPr>
      </p:pic>
      <p:graphicFrame>
        <p:nvGraphicFramePr>
          <p:cNvPr id="30" name="Object 29"/>
          <p:cNvGraphicFramePr>
            <a:graphicFrameLocks noChangeAspect="1"/>
          </p:cNvGraphicFramePr>
          <p:nvPr>
            <p:extLst>
              <p:ext uri="{D42A27DB-BD31-4B8C-83A1-F6EECF244321}">
                <p14:modId xmlns:p14="http://schemas.microsoft.com/office/powerpoint/2010/main" val="3905187000"/>
              </p:ext>
            </p:extLst>
          </p:nvPr>
        </p:nvGraphicFramePr>
        <p:xfrm>
          <a:off x="1016351" y="5056775"/>
          <a:ext cx="917753" cy="805832"/>
        </p:xfrm>
        <a:graphic>
          <a:graphicData uri="http://schemas.openxmlformats.org/presentationml/2006/ole">
            <mc:AlternateContent xmlns:mc="http://schemas.openxmlformats.org/markup-compatibility/2006">
              <mc:Choice xmlns:v="urn:schemas-microsoft-com:vml" Requires="v">
                <p:oleObj spid="_x0000_s141347" name="Equation" r:id="rId7" imgW="520700" imgH="457200" progId="Equation.DSMT4">
                  <p:embed/>
                </p:oleObj>
              </mc:Choice>
              <mc:Fallback>
                <p:oleObj name="Equation" r:id="rId7" imgW="520700" imgH="457200" progId="Equation.DSMT4">
                  <p:embed/>
                  <p:pic>
                    <p:nvPicPr>
                      <p:cNvPr id="0" name=""/>
                      <p:cNvPicPr/>
                      <p:nvPr/>
                    </p:nvPicPr>
                    <p:blipFill>
                      <a:blip r:embed="rId8"/>
                      <a:stretch>
                        <a:fillRect/>
                      </a:stretch>
                    </p:blipFill>
                    <p:spPr>
                      <a:xfrm>
                        <a:off x="1016351" y="5056775"/>
                        <a:ext cx="917753" cy="805832"/>
                      </a:xfrm>
                      <a:prstGeom prst="rect">
                        <a:avLst/>
                      </a:prstGeom>
                    </p:spPr>
                  </p:pic>
                </p:oleObj>
              </mc:Fallback>
            </mc:AlternateContent>
          </a:graphicData>
        </a:graphic>
      </p:graphicFrame>
      <p:sp>
        <p:nvSpPr>
          <p:cNvPr id="31" name="TextBox 30"/>
          <p:cNvSpPr txBox="1"/>
          <p:nvPr/>
        </p:nvSpPr>
        <p:spPr>
          <a:xfrm>
            <a:off x="4613092" y="4480637"/>
            <a:ext cx="2156198" cy="1200329"/>
          </a:xfrm>
          <a:prstGeom prst="rect">
            <a:avLst/>
          </a:prstGeom>
          <a:noFill/>
        </p:spPr>
        <p:txBody>
          <a:bodyPr wrap="square" rtlCol="0">
            <a:spAutoFit/>
          </a:bodyPr>
          <a:lstStyle/>
          <a:p>
            <a:r>
              <a:rPr lang="en-US" sz="1800" dirty="0" smtClean="0">
                <a:solidFill>
                  <a:srgbClr val="C00000"/>
                </a:solidFill>
                <a:latin typeface="+mn-lt"/>
              </a:rPr>
              <a:t>Relative size of </a:t>
            </a:r>
          </a:p>
          <a:p>
            <a:r>
              <a:rPr lang="en-US" sz="1800" dirty="0" smtClean="0">
                <a:solidFill>
                  <a:srgbClr val="C00000"/>
                </a:solidFill>
                <a:latin typeface="+mn-lt"/>
              </a:rPr>
              <a:t>Terms determine</a:t>
            </a:r>
          </a:p>
          <a:p>
            <a:r>
              <a:rPr lang="en-US" sz="1800" dirty="0" smtClean="0">
                <a:solidFill>
                  <a:srgbClr val="C00000"/>
                </a:solidFill>
                <a:latin typeface="+mn-lt"/>
              </a:rPr>
              <a:t>Orientation in phase space</a:t>
            </a:r>
          </a:p>
        </p:txBody>
      </p:sp>
      <p:graphicFrame>
        <p:nvGraphicFramePr>
          <p:cNvPr id="17" name="Object 8"/>
          <p:cNvGraphicFramePr>
            <a:graphicFrameLocks noChangeAspect="1"/>
          </p:cNvGraphicFramePr>
          <p:nvPr>
            <p:extLst>
              <p:ext uri="{D42A27DB-BD31-4B8C-83A1-F6EECF244321}">
                <p14:modId xmlns:p14="http://schemas.microsoft.com/office/powerpoint/2010/main" val="2256682732"/>
              </p:ext>
            </p:extLst>
          </p:nvPr>
        </p:nvGraphicFramePr>
        <p:xfrm>
          <a:off x="7451726" y="2448152"/>
          <a:ext cx="869700" cy="926419"/>
        </p:xfrm>
        <a:graphic>
          <a:graphicData uri="http://schemas.openxmlformats.org/presentationml/2006/ole">
            <mc:AlternateContent xmlns:mc="http://schemas.openxmlformats.org/markup-compatibility/2006">
              <mc:Choice xmlns:v="urn:schemas-microsoft-com:vml" Requires="v">
                <p:oleObj spid="_x0000_s141348" name="Equation" r:id="rId9" imgW="584200" imgH="622300" progId="Equation.DSMT4">
                  <p:embed/>
                </p:oleObj>
              </mc:Choice>
              <mc:Fallback>
                <p:oleObj name="Equation" r:id="rId9" imgW="584200" imgH="622300" progId="Equation.DSMT4">
                  <p:embed/>
                  <p:pic>
                    <p:nvPicPr>
                      <p:cNvPr id="0" name=""/>
                      <p:cNvPicPr>
                        <a:picLocks noChangeAspect="1" noChangeArrowheads="1"/>
                      </p:cNvPicPr>
                      <p:nvPr/>
                    </p:nvPicPr>
                    <p:blipFill>
                      <a:blip r:embed="rId10"/>
                      <a:srcRect/>
                      <a:stretch>
                        <a:fillRect/>
                      </a:stretch>
                    </p:blipFill>
                    <p:spPr bwMode="auto">
                      <a:xfrm>
                        <a:off x="7451726" y="2448152"/>
                        <a:ext cx="869700" cy="926419"/>
                      </a:xfrm>
                      <a:prstGeom prst="rect">
                        <a:avLst/>
                      </a:prstGeom>
                      <a:noFill/>
                      <a:extLst/>
                    </p:spPr>
                  </p:pic>
                </p:oleObj>
              </mc:Fallback>
            </mc:AlternateContent>
          </a:graphicData>
        </a:graphic>
      </p:graphicFrame>
      <p:sp>
        <p:nvSpPr>
          <p:cNvPr id="9" name="Rectangle 8"/>
          <p:cNvSpPr/>
          <p:nvPr/>
        </p:nvSpPr>
        <p:spPr>
          <a:xfrm>
            <a:off x="7402285" y="2413000"/>
            <a:ext cx="1016001" cy="105228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453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369" y="438025"/>
            <a:ext cx="8229600" cy="628207"/>
          </a:xfrm>
        </p:spPr>
        <p:txBody>
          <a:bodyPr/>
          <a:lstStyle/>
          <a:p>
            <a:r>
              <a:rPr lang="en-US" dirty="0" smtClean="0"/>
              <a:t>Strength of Resonance</a:t>
            </a:r>
            <a:endParaRPr lang="en-US" dirty="0"/>
          </a:p>
        </p:txBody>
      </p:sp>
      <p:sp>
        <p:nvSpPr>
          <p:cNvPr id="3" name="Content Placeholder 2"/>
          <p:cNvSpPr>
            <a:spLocks noGrp="1"/>
          </p:cNvSpPr>
          <p:nvPr>
            <p:ph idx="1"/>
          </p:nvPr>
        </p:nvSpPr>
        <p:spPr>
          <a:xfrm>
            <a:off x="487067" y="1141437"/>
            <a:ext cx="8251825" cy="3236987"/>
          </a:xfrm>
        </p:spPr>
        <p:txBody>
          <a:bodyPr/>
          <a:lstStyle/>
          <a:p>
            <a:r>
              <a:rPr lang="en-US" dirty="0" smtClean="0"/>
              <a:t>The size of the stable region in phase space with shrink with increased driving strength or by moving the tune closer to m/3.</a:t>
            </a:r>
            <a:endParaRPr lang="en-US"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pic>
        <p:nvPicPr>
          <p:cNvPr id="7" name="Picture 6"/>
          <p:cNvPicPr>
            <a:picLocks noChangeAspect="1"/>
          </p:cNvPicPr>
          <p:nvPr/>
        </p:nvPicPr>
        <p:blipFill>
          <a:blip r:embed="rId3"/>
          <a:stretch>
            <a:fillRect/>
          </a:stretch>
        </p:blipFill>
        <p:spPr>
          <a:xfrm>
            <a:off x="1336540" y="2577394"/>
            <a:ext cx="2840093" cy="3736964"/>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975066704"/>
              </p:ext>
            </p:extLst>
          </p:nvPr>
        </p:nvGraphicFramePr>
        <p:xfrm>
          <a:off x="4755316" y="4121512"/>
          <a:ext cx="2481263" cy="1957388"/>
        </p:xfrm>
        <a:graphic>
          <a:graphicData uri="http://schemas.openxmlformats.org/presentationml/2006/ole">
            <mc:AlternateContent xmlns:mc="http://schemas.openxmlformats.org/markup-compatibility/2006">
              <mc:Choice xmlns:v="urn:schemas-microsoft-com:vml" Requires="v">
                <p:oleObj spid="_x0000_s142383" name="Equation" r:id="rId4" imgW="1320800" imgH="1041400" progId="Equation.DSMT4">
                  <p:embed/>
                </p:oleObj>
              </mc:Choice>
              <mc:Fallback>
                <p:oleObj name="Equation" r:id="rId4" imgW="1320800" imgH="1041400" progId="Equation.DSMT4">
                  <p:embed/>
                  <p:pic>
                    <p:nvPicPr>
                      <p:cNvPr id="0" name=""/>
                      <p:cNvPicPr>
                        <a:picLocks noChangeAspect="1" noChangeArrowheads="1"/>
                      </p:cNvPicPr>
                      <p:nvPr/>
                    </p:nvPicPr>
                    <p:blipFill>
                      <a:blip r:embed="rId5"/>
                      <a:srcRect/>
                      <a:stretch>
                        <a:fillRect/>
                      </a:stretch>
                    </p:blipFill>
                    <p:spPr bwMode="auto">
                      <a:xfrm>
                        <a:off x="4755316" y="4121512"/>
                        <a:ext cx="2481263" cy="1957388"/>
                      </a:xfrm>
                      <a:prstGeom prst="rect">
                        <a:avLst/>
                      </a:prstGeom>
                      <a:noFill/>
                      <a:extLst/>
                    </p:spPr>
                  </p:pic>
                </p:oleObj>
              </mc:Fallback>
            </mc:AlternateContent>
          </a:graphicData>
        </a:graphic>
      </p:graphicFrame>
      <p:cxnSp>
        <p:nvCxnSpPr>
          <p:cNvPr id="10" name="Straight Arrow Connector 9"/>
          <p:cNvCxnSpPr/>
          <p:nvPr/>
        </p:nvCxnSpPr>
        <p:spPr>
          <a:xfrm flipH="1" flipV="1">
            <a:off x="3541679" y="4195247"/>
            <a:ext cx="1058257" cy="33074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3" name="Object 8"/>
          <p:cNvGraphicFramePr>
            <a:graphicFrameLocks noChangeAspect="1"/>
          </p:cNvGraphicFramePr>
          <p:nvPr>
            <p:extLst>
              <p:ext uri="{D42A27DB-BD31-4B8C-83A1-F6EECF244321}">
                <p14:modId xmlns:p14="http://schemas.microsoft.com/office/powerpoint/2010/main" val="623601990"/>
              </p:ext>
            </p:extLst>
          </p:nvPr>
        </p:nvGraphicFramePr>
        <p:xfrm>
          <a:off x="4769604" y="2691175"/>
          <a:ext cx="3816350" cy="1455737"/>
        </p:xfrm>
        <a:graphic>
          <a:graphicData uri="http://schemas.openxmlformats.org/presentationml/2006/ole">
            <mc:AlternateContent xmlns:mc="http://schemas.openxmlformats.org/markup-compatibility/2006">
              <mc:Choice xmlns:v="urn:schemas-microsoft-com:vml" Requires="v">
                <p:oleObj spid="_x0000_s142384" name="Equation" r:id="rId6" imgW="2362200" imgH="901700" progId="Equation.DSMT4">
                  <p:embed/>
                </p:oleObj>
              </mc:Choice>
              <mc:Fallback>
                <p:oleObj name="Equation" r:id="rId6" imgW="2362200" imgH="901700" progId="Equation.DSMT4">
                  <p:embed/>
                  <p:pic>
                    <p:nvPicPr>
                      <p:cNvPr id="0" name=""/>
                      <p:cNvPicPr>
                        <a:picLocks noChangeAspect="1" noChangeArrowheads="1"/>
                      </p:cNvPicPr>
                      <p:nvPr/>
                    </p:nvPicPr>
                    <p:blipFill>
                      <a:blip r:embed="rId7"/>
                      <a:srcRect/>
                      <a:stretch>
                        <a:fillRect/>
                      </a:stretch>
                    </p:blipFill>
                    <p:spPr bwMode="auto">
                      <a:xfrm>
                        <a:off x="4769604" y="2691175"/>
                        <a:ext cx="3816350" cy="1455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3767277092"/>
              </p:ext>
            </p:extLst>
          </p:nvPr>
        </p:nvGraphicFramePr>
        <p:xfrm>
          <a:off x="4757365" y="2018517"/>
          <a:ext cx="1099250" cy="619577"/>
        </p:xfrm>
        <a:graphic>
          <a:graphicData uri="http://schemas.openxmlformats.org/presentationml/2006/ole">
            <mc:AlternateContent xmlns:mc="http://schemas.openxmlformats.org/markup-compatibility/2006">
              <mc:Choice xmlns:v="urn:schemas-microsoft-com:vml" Requires="v">
                <p:oleObj spid="_x0000_s142385" name="Equation" r:id="rId8" imgW="698500" imgH="393700" progId="Equation.DSMT4">
                  <p:embed/>
                </p:oleObj>
              </mc:Choice>
              <mc:Fallback>
                <p:oleObj name="Equation" r:id="rId8" imgW="698500" imgH="393700" progId="Equation.DSMT4">
                  <p:embed/>
                  <p:pic>
                    <p:nvPicPr>
                      <p:cNvPr id="0" name=""/>
                      <p:cNvPicPr/>
                      <p:nvPr/>
                    </p:nvPicPr>
                    <p:blipFill>
                      <a:blip r:embed="rId9"/>
                      <a:stretch>
                        <a:fillRect/>
                      </a:stretch>
                    </p:blipFill>
                    <p:spPr>
                      <a:xfrm>
                        <a:off x="4757365" y="2018517"/>
                        <a:ext cx="1099250" cy="619577"/>
                      </a:xfrm>
                      <a:prstGeom prst="rect">
                        <a:avLst/>
                      </a:prstGeom>
                    </p:spPr>
                  </p:pic>
                </p:oleObj>
              </mc:Fallback>
            </mc:AlternateContent>
          </a:graphicData>
        </a:graphic>
      </p:graphicFrame>
    </p:spTree>
    <p:extLst>
      <p:ext uri="{BB962C8B-B14F-4D97-AF65-F5344CB8AC3E}">
        <p14:creationId xmlns:p14="http://schemas.microsoft.com/office/powerpoint/2010/main" val="612949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000" y="336921"/>
            <a:ext cx="7886700" cy="600164"/>
          </a:xfrm>
        </p:spPr>
        <p:txBody>
          <a:bodyPr/>
          <a:lstStyle/>
          <a:p>
            <a:r>
              <a:rPr lang="en-US" dirty="0" smtClean="0"/>
              <a:t>Simulation of Third Integer Extraction*</a:t>
            </a:r>
            <a:endParaRPr lang="en-US"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sp>
        <p:nvSpPr>
          <p:cNvPr id="7" name="TextBox 6"/>
          <p:cNvSpPr txBox="1"/>
          <p:nvPr/>
        </p:nvSpPr>
        <p:spPr>
          <a:xfrm>
            <a:off x="5693331" y="6117088"/>
            <a:ext cx="2905058" cy="369332"/>
          </a:xfrm>
          <a:prstGeom prst="rect">
            <a:avLst/>
          </a:prstGeom>
          <a:noFill/>
        </p:spPr>
        <p:txBody>
          <a:bodyPr wrap="square" rtlCol="0">
            <a:spAutoFit/>
          </a:bodyPr>
          <a:lstStyle/>
          <a:p>
            <a:pPr algn="r"/>
            <a:r>
              <a:rPr lang="en-US" sz="1800" dirty="0" smtClean="0">
                <a:solidFill>
                  <a:srgbClr val="C00000"/>
                </a:solidFill>
                <a:latin typeface="+mn-lt"/>
              </a:rPr>
              <a:t>*M. </a:t>
            </a:r>
            <a:r>
              <a:rPr lang="en-US" sz="1800" dirty="0" err="1" smtClean="0">
                <a:solidFill>
                  <a:srgbClr val="C00000"/>
                </a:solidFill>
                <a:latin typeface="+mn-lt"/>
              </a:rPr>
              <a:t>Syphers</a:t>
            </a:r>
            <a:endParaRPr lang="en-US" sz="1800" dirty="0" smtClean="0">
              <a:solidFill>
                <a:srgbClr val="C00000"/>
              </a:solidFill>
              <a:latin typeface="+mn-lt"/>
            </a:endParaRPr>
          </a:p>
        </p:txBody>
      </p:sp>
      <p:pic>
        <p:nvPicPr>
          <p:cNvPr id="8" name="v3_ThirdExtract.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4367" y="1020642"/>
            <a:ext cx="5755884" cy="5125886"/>
          </a:xfrm>
          <a:prstGeom prst="rect">
            <a:avLst/>
          </a:prstGeom>
        </p:spPr>
      </p:pic>
    </p:spTree>
    <p:extLst>
      <p:ext uri="{BB962C8B-B14F-4D97-AF65-F5344CB8AC3E}">
        <p14:creationId xmlns:p14="http://schemas.microsoft.com/office/powerpoint/2010/main" val="291027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7" y="330127"/>
            <a:ext cx="7886700" cy="600164"/>
          </a:xfrm>
        </p:spPr>
        <p:txBody>
          <a:bodyPr/>
          <a:lstStyle/>
          <a:p>
            <a:r>
              <a:rPr lang="en-US" dirty="0" smtClean="0"/>
              <a:t>Application of Resonance</a:t>
            </a:r>
            <a:endParaRPr lang="en-US" dirty="0"/>
          </a:p>
        </p:txBody>
      </p:sp>
      <p:sp>
        <p:nvSpPr>
          <p:cNvPr id="3" name="Content Placeholder 2"/>
          <p:cNvSpPr>
            <a:spLocks noGrp="1"/>
          </p:cNvSpPr>
          <p:nvPr>
            <p:ph idx="1"/>
          </p:nvPr>
        </p:nvSpPr>
        <p:spPr>
          <a:xfrm>
            <a:off x="487067" y="890763"/>
            <a:ext cx="8251825" cy="5777143"/>
          </a:xfrm>
        </p:spPr>
        <p:txBody>
          <a:bodyPr>
            <a:normAutofit/>
          </a:bodyPr>
          <a:lstStyle/>
          <a:p>
            <a:r>
              <a:rPr lang="en-US" sz="2000" dirty="0" smtClean="0"/>
              <a:t>If we increase the driving term (or move the tune closer to m/3), then the area of the triangle will shrink, and particles which were inside the separatrix will now find themselves outside</a:t>
            </a:r>
          </a:p>
          <a:p>
            <a:r>
              <a:rPr lang="en-US" sz="2000" dirty="0" smtClean="0"/>
              <a:t>These will stream out along the asymptotes</a:t>
            </a:r>
            <a:br>
              <a:rPr lang="en-US" sz="2000" dirty="0" smtClean="0"/>
            </a:br>
            <a:r>
              <a:rPr lang="en-US" sz="2000" dirty="0" smtClean="0"/>
              <a:t>at the corners.</a:t>
            </a:r>
          </a:p>
          <a:p>
            <a:r>
              <a:rPr lang="en-US" sz="2000" dirty="0" smtClean="0"/>
              <a:t>These particles can be intercepted</a:t>
            </a:r>
            <a:br>
              <a:rPr lang="en-US" sz="2000" dirty="0" smtClean="0"/>
            </a:br>
            <a:r>
              <a:rPr lang="en-US" sz="2000" dirty="0" smtClean="0"/>
              <a:t>by an extraction channel</a:t>
            </a:r>
          </a:p>
          <a:p>
            <a:pPr lvl="1"/>
            <a:r>
              <a:rPr lang="en-US" sz="1600" dirty="0" smtClean="0">
                <a:latin typeface="Wingdings"/>
                <a:ea typeface="Wingdings"/>
                <a:cs typeface="Wingdings"/>
                <a:sym typeface="Wingdings"/>
              </a:rPr>
              <a:t></a:t>
            </a:r>
            <a:r>
              <a:rPr lang="en-US" sz="1600" dirty="0" smtClean="0"/>
              <a:t>Slow extraction (</a:t>
            </a:r>
            <a:r>
              <a:rPr lang="en-US" sz="1600" dirty="0" err="1" smtClean="0"/>
              <a:t>ms</a:t>
            </a:r>
            <a:r>
              <a:rPr lang="en-US" sz="1600" dirty="0" smtClean="0"/>
              <a:t> to many seconds)</a:t>
            </a:r>
          </a:p>
          <a:p>
            <a:pPr lvl="1"/>
            <a:r>
              <a:rPr lang="en-US" sz="1600" dirty="0" smtClean="0"/>
              <a:t>Very common technique</a:t>
            </a:r>
            <a:endParaRPr lang="en-US" sz="1600"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grpSp>
        <p:nvGrpSpPr>
          <p:cNvPr id="31" name="Group 30"/>
          <p:cNvGrpSpPr/>
          <p:nvPr/>
        </p:nvGrpSpPr>
        <p:grpSpPr>
          <a:xfrm>
            <a:off x="5393629" y="1523518"/>
            <a:ext cx="3095401" cy="2897328"/>
            <a:chOff x="5410338" y="1322980"/>
            <a:chExt cx="3095401" cy="2897328"/>
          </a:xfrm>
        </p:grpSpPr>
        <p:pic>
          <p:nvPicPr>
            <p:cNvPr id="8" name="Picture 6"/>
            <p:cNvPicPr>
              <a:picLocks noChangeAspect="1" noChangeArrowheads="1"/>
            </p:cNvPicPr>
            <p:nvPr/>
          </p:nvPicPr>
          <p:blipFill>
            <a:blip r:embed="rId2" cstate="print"/>
            <a:srcRect/>
            <a:stretch>
              <a:fillRect/>
            </a:stretch>
          </p:blipFill>
          <p:spPr bwMode="auto">
            <a:xfrm>
              <a:off x="6019800" y="1447800"/>
              <a:ext cx="2209800" cy="2132714"/>
            </a:xfrm>
            <a:prstGeom prst="rect">
              <a:avLst/>
            </a:prstGeom>
            <a:noFill/>
            <a:ln w="9525">
              <a:noFill/>
              <a:miter lim="800000"/>
              <a:headEnd/>
              <a:tailEnd/>
            </a:ln>
          </p:spPr>
        </p:pic>
        <p:cxnSp>
          <p:nvCxnSpPr>
            <p:cNvPr id="10" name="Straight Arrow Connector 9"/>
            <p:cNvCxnSpPr/>
            <p:nvPr/>
          </p:nvCxnSpPr>
          <p:spPr>
            <a:xfrm flipV="1">
              <a:off x="7682972" y="1322980"/>
              <a:ext cx="822767" cy="5555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5410338" y="2010930"/>
              <a:ext cx="833378" cy="4762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467600" y="3505200"/>
              <a:ext cx="19567" cy="7151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5" name="Line 4"/>
          <p:cNvSpPr>
            <a:spLocks noChangeShapeType="1"/>
          </p:cNvSpPr>
          <p:nvPr/>
        </p:nvSpPr>
        <p:spPr bwMode="auto">
          <a:xfrm>
            <a:off x="3107491" y="4315338"/>
            <a:ext cx="2286000" cy="0"/>
          </a:xfrm>
          <a:prstGeom prst="line">
            <a:avLst/>
          </a:prstGeom>
          <a:noFill/>
          <a:ln w="50800">
            <a:solidFill>
              <a:srgbClr val="000000"/>
            </a:solidFill>
            <a:round/>
            <a:headEnd/>
            <a:tailEnd/>
          </a:ln>
          <a:effectLst/>
        </p:spPr>
        <p:txBody>
          <a:bodyPr/>
          <a:lstStyle/>
          <a:p>
            <a:endParaRPr lang="en-US"/>
          </a:p>
        </p:txBody>
      </p:sp>
      <p:sp>
        <p:nvSpPr>
          <p:cNvPr id="16" name="Line 5"/>
          <p:cNvSpPr>
            <a:spLocks noChangeShapeType="1"/>
          </p:cNvSpPr>
          <p:nvPr/>
        </p:nvSpPr>
        <p:spPr bwMode="auto">
          <a:xfrm>
            <a:off x="3120191" y="5077338"/>
            <a:ext cx="2197100" cy="0"/>
          </a:xfrm>
          <a:prstGeom prst="line">
            <a:avLst/>
          </a:prstGeom>
          <a:noFill/>
          <a:ln w="0">
            <a:solidFill>
              <a:srgbClr val="000000"/>
            </a:solidFill>
            <a:round/>
            <a:headEnd/>
            <a:tailEnd/>
          </a:ln>
          <a:effectLst/>
        </p:spPr>
        <p:txBody>
          <a:bodyPr/>
          <a:lstStyle/>
          <a:p>
            <a:endParaRPr lang="en-US"/>
          </a:p>
        </p:txBody>
      </p:sp>
      <p:sp>
        <p:nvSpPr>
          <p:cNvPr id="17" name="Line 6"/>
          <p:cNvSpPr>
            <a:spLocks noChangeShapeType="1"/>
          </p:cNvSpPr>
          <p:nvPr/>
        </p:nvSpPr>
        <p:spPr bwMode="auto">
          <a:xfrm flipH="1">
            <a:off x="2497891" y="4378838"/>
            <a:ext cx="393700" cy="1841500"/>
          </a:xfrm>
          <a:prstGeom prst="line">
            <a:avLst/>
          </a:prstGeom>
          <a:noFill/>
          <a:ln w="25400" cap="rnd">
            <a:solidFill>
              <a:srgbClr val="FF0000"/>
            </a:solidFill>
            <a:prstDash val="sysDot"/>
            <a:round/>
            <a:headEnd/>
            <a:tailEnd/>
          </a:ln>
          <a:effectLst/>
        </p:spPr>
        <p:txBody>
          <a:bodyPr/>
          <a:lstStyle/>
          <a:p>
            <a:endParaRPr lang="en-US"/>
          </a:p>
        </p:txBody>
      </p:sp>
      <p:sp>
        <p:nvSpPr>
          <p:cNvPr id="18" name="Text Box 7"/>
          <p:cNvSpPr txBox="1">
            <a:spLocks noChangeArrowheads="1"/>
          </p:cNvSpPr>
          <p:nvPr/>
        </p:nvSpPr>
        <p:spPr bwMode="auto">
          <a:xfrm>
            <a:off x="3424991" y="4467738"/>
            <a:ext cx="1993900" cy="338554"/>
          </a:xfrm>
          <a:prstGeom prst="rect">
            <a:avLst/>
          </a:prstGeom>
          <a:noFill/>
          <a:ln w="0" algn="ctr">
            <a:noFill/>
            <a:miter lim="800000"/>
            <a:headEnd/>
            <a:tailEnd/>
          </a:ln>
          <a:effectLst/>
        </p:spPr>
        <p:txBody>
          <a:bodyPr>
            <a:spAutoFit/>
            <a:flatTx/>
          </a:bodyPr>
          <a:lstStyle/>
          <a:p>
            <a:pPr>
              <a:spcBef>
                <a:spcPct val="50000"/>
              </a:spcBef>
            </a:pPr>
            <a:r>
              <a:rPr lang="en-US" sz="1600" dirty="0">
                <a:latin typeface="+mn-lt"/>
              </a:rPr>
              <a:t>Extraction Field</a:t>
            </a:r>
          </a:p>
        </p:txBody>
      </p:sp>
      <p:sp>
        <p:nvSpPr>
          <p:cNvPr id="19" name="Text Box 8"/>
          <p:cNvSpPr txBox="1">
            <a:spLocks noChangeArrowheads="1"/>
          </p:cNvSpPr>
          <p:nvPr/>
        </p:nvSpPr>
        <p:spPr bwMode="auto">
          <a:xfrm>
            <a:off x="3310691" y="5217038"/>
            <a:ext cx="1320800" cy="369332"/>
          </a:xfrm>
          <a:prstGeom prst="rect">
            <a:avLst/>
          </a:prstGeom>
          <a:noFill/>
          <a:ln w="0" algn="ctr">
            <a:noFill/>
            <a:miter lim="800000"/>
            <a:headEnd/>
            <a:tailEnd/>
          </a:ln>
          <a:effectLst/>
        </p:spPr>
        <p:txBody>
          <a:bodyPr>
            <a:spAutoFit/>
            <a:flatTx/>
          </a:bodyPr>
          <a:lstStyle/>
          <a:p>
            <a:pPr>
              <a:spcBef>
                <a:spcPct val="50000"/>
              </a:spcBef>
            </a:pPr>
            <a:r>
              <a:rPr lang="en-US" sz="1800" dirty="0">
                <a:latin typeface="+mn-lt"/>
              </a:rPr>
              <a:t>Septum</a:t>
            </a:r>
          </a:p>
        </p:txBody>
      </p:sp>
      <p:sp>
        <p:nvSpPr>
          <p:cNvPr id="20" name="Line 9"/>
          <p:cNvSpPr>
            <a:spLocks noChangeShapeType="1"/>
          </p:cNvSpPr>
          <p:nvPr/>
        </p:nvSpPr>
        <p:spPr bwMode="auto">
          <a:xfrm flipV="1">
            <a:off x="4440991" y="5140838"/>
            <a:ext cx="165100" cy="177800"/>
          </a:xfrm>
          <a:prstGeom prst="line">
            <a:avLst/>
          </a:prstGeom>
          <a:noFill/>
          <a:ln w="0">
            <a:solidFill>
              <a:srgbClr val="000000"/>
            </a:solidFill>
            <a:round/>
            <a:headEnd/>
            <a:tailEnd type="triangle" w="med" len="med"/>
          </a:ln>
          <a:effectLst/>
        </p:spPr>
        <p:txBody>
          <a:bodyPr/>
          <a:lstStyle/>
          <a:p>
            <a:endParaRPr lang="en-US"/>
          </a:p>
        </p:txBody>
      </p:sp>
      <p:sp>
        <p:nvSpPr>
          <p:cNvPr id="21" name="Line 10"/>
          <p:cNvSpPr>
            <a:spLocks noChangeShapeType="1"/>
          </p:cNvSpPr>
          <p:nvPr/>
        </p:nvSpPr>
        <p:spPr bwMode="auto">
          <a:xfrm flipH="1">
            <a:off x="5241091" y="5077338"/>
            <a:ext cx="304800" cy="1143000"/>
          </a:xfrm>
          <a:prstGeom prst="line">
            <a:avLst/>
          </a:prstGeom>
          <a:noFill/>
          <a:ln w="25400" cap="rnd">
            <a:solidFill>
              <a:srgbClr val="FF0000"/>
            </a:solidFill>
            <a:prstDash val="sysDot"/>
            <a:round/>
            <a:headEnd/>
            <a:tailEnd/>
          </a:ln>
          <a:effectLst/>
        </p:spPr>
        <p:txBody>
          <a:bodyPr/>
          <a:lstStyle/>
          <a:p>
            <a:endParaRPr lang="en-US"/>
          </a:p>
        </p:txBody>
      </p:sp>
      <p:sp>
        <p:nvSpPr>
          <p:cNvPr id="22" name="Line 11"/>
          <p:cNvSpPr>
            <a:spLocks noChangeShapeType="1"/>
          </p:cNvSpPr>
          <p:nvPr/>
        </p:nvSpPr>
        <p:spPr bwMode="auto">
          <a:xfrm flipH="1">
            <a:off x="5622091" y="3858138"/>
            <a:ext cx="190500" cy="889000"/>
          </a:xfrm>
          <a:prstGeom prst="line">
            <a:avLst/>
          </a:prstGeom>
          <a:noFill/>
          <a:ln w="25400" cap="rnd">
            <a:solidFill>
              <a:srgbClr val="FF0000"/>
            </a:solidFill>
            <a:prstDash val="sysDot"/>
            <a:round/>
            <a:headEnd/>
            <a:tailEnd/>
          </a:ln>
          <a:effectLst/>
        </p:spPr>
        <p:txBody>
          <a:bodyPr/>
          <a:lstStyle/>
          <a:p>
            <a:endParaRPr lang="en-US"/>
          </a:p>
        </p:txBody>
      </p:sp>
      <p:sp>
        <p:nvSpPr>
          <p:cNvPr id="23" name="AutoShape 12"/>
          <p:cNvSpPr>
            <a:spLocks noChangeArrowheads="1"/>
          </p:cNvSpPr>
          <p:nvPr/>
        </p:nvSpPr>
        <p:spPr bwMode="auto">
          <a:xfrm>
            <a:off x="3183691" y="5839338"/>
            <a:ext cx="1371600" cy="342900"/>
          </a:xfrm>
          <a:prstGeom prst="rightArrow">
            <a:avLst>
              <a:gd name="adj1" fmla="val 50000"/>
              <a:gd name="adj2" fmla="val 65556"/>
            </a:avLst>
          </a:prstGeom>
          <a:solidFill>
            <a:srgbClr val="FF0000"/>
          </a:solidFill>
          <a:ln w="0" algn="ctr">
            <a:solidFill>
              <a:schemeClr val="tx1"/>
            </a:solidFill>
            <a:miter lim="800000"/>
            <a:headEnd/>
            <a:tailEnd/>
          </a:ln>
          <a:effectLst/>
        </p:spPr>
        <p:txBody>
          <a:bodyPr wrap="none" anchor="ctr"/>
          <a:lstStyle/>
          <a:p>
            <a:endParaRPr lang="en-US"/>
          </a:p>
        </p:txBody>
      </p:sp>
      <p:sp>
        <p:nvSpPr>
          <p:cNvPr id="24" name="AutoShape 13"/>
          <p:cNvSpPr>
            <a:spLocks noChangeArrowheads="1"/>
          </p:cNvSpPr>
          <p:nvPr/>
        </p:nvSpPr>
        <p:spPr bwMode="auto">
          <a:xfrm rot="20006097">
            <a:off x="5880600" y="4035254"/>
            <a:ext cx="1009650" cy="430117"/>
          </a:xfrm>
          <a:prstGeom prst="rightArrow">
            <a:avLst>
              <a:gd name="adj1" fmla="val 50000"/>
              <a:gd name="adj2" fmla="val 44167"/>
            </a:avLst>
          </a:prstGeom>
          <a:solidFill>
            <a:srgbClr val="FF0000"/>
          </a:solidFill>
          <a:ln w="0" algn="ctr">
            <a:solidFill>
              <a:srgbClr val="000000"/>
            </a:solidFill>
            <a:miter lim="800000"/>
            <a:headEnd/>
            <a:tailEnd/>
          </a:ln>
          <a:effectLst/>
        </p:spPr>
        <p:txBody>
          <a:bodyPr wrap="none" anchor="ctr"/>
          <a:lstStyle/>
          <a:p>
            <a:endParaRPr lang="en-US"/>
          </a:p>
        </p:txBody>
      </p:sp>
      <p:sp>
        <p:nvSpPr>
          <p:cNvPr id="25" name="AutoShape 15"/>
          <p:cNvSpPr>
            <a:spLocks/>
          </p:cNvSpPr>
          <p:nvPr/>
        </p:nvSpPr>
        <p:spPr bwMode="auto">
          <a:xfrm rot="600000">
            <a:off x="2434391" y="4302638"/>
            <a:ext cx="228600" cy="762000"/>
          </a:xfrm>
          <a:prstGeom prst="leftBrace">
            <a:avLst>
              <a:gd name="adj1" fmla="val 22222"/>
              <a:gd name="adj2" fmla="val 48333"/>
            </a:avLst>
          </a:prstGeom>
          <a:noFill/>
          <a:ln w="0">
            <a:solidFill>
              <a:srgbClr val="000000"/>
            </a:solidFill>
            <a:round/>
            <a:headEnd/>
            <a:tailEnd/>
          </a:ln>
          <a:effectLst/>
        </p:spPr>
        <p:txBody>
          <a:bodyPr wrap="none" anchor="ctr"/>
          <a:lstStyle/>
          <a:p>
            <a:endParaRPr lang="en-US"/>
          </a:p>
        </p:txBody>
      </p:sp>
      <p:sp>
        <p:nvSpPr>
          <p:cNvPr id="26" name="Text Box 16"/>
          <p:cNvSpPr txBox="1">
            <a:spLocks noChangeArrowheads="1"/>
          </p:cNvSpPr>
          <p:nvPr/>
        </p:nvSpPr>
        <p:spPr bwMode="auto">
          <a:xfrm>
            <a:off x="288091" y="4213738"/>
            <a:ext cx="2120900" cy="523220"/>
          </a:xfrm>
          <a:prstGeom prst="rect">
            <a:avLst/>
          </a:prstGeom>
          <a:noFill/>
          <a:ln w="0" algn="ctr">
            <a:noFill/>
            <a:miter lim="800000"/>
            <a:headEnd/>
            <a:tailEnd/>
          </a:ln>
          <a:effectLst/>
        </p:spPr>
        <p:txBody>
          <a:bodyPr wrap="square">
            <a:spAutoFit/>
            <a:flatTx/>
          </a:bodyPr>
          <a:lstStyle/>
          <a:p>
            <a:pPr algn="r">
              <a:spcBef>
                <a:spcPct val="50000"/>
              </a:spcBef>
            </a:pPr>
            <a:r>
              <a:rPr lang="en-US" sz="1400" dirty="0">
                <a:latin typeface="+mn-lt"/>
              </a:rPr>
              <a:t>Unstable beam motion in N(order) turns</a:t>
            </a:r>
          </a:p>
        </p:txBody>
      </p:sp>
      <p:sp>
        <p:nvSpPr>
          <p:cNvPr id="27" name="Line 17"/>
          <p:cNvSpPr>
            <a:spLocks noChangeShapeType="1"/>
          </p:cNvSpPr>
          <p:nvPr/>
        </p:nvSpPr>
        <p:spPr bwMode="auto">
          <a:xfrm flipV="1">
            <a:off x="5595103" y="4923350"/>
            <a:ext cx="723900" cy="165100"/>
          </a:xfrm>
          <a:prstGeom prst="line">
            <a:avLst/>
          </a:prstGeom>
          <a:noFill/>
          <a:ln w="0">
            <a:solidFill>
              <a:srgbClr val="FF0000"/>
            </a:solidFill>
            <a:round/>
            <a:headEnd/>
            <a:tailEnd type="triangle" w="med" len="med"/>
          </a:ln>
          <a:effectLst/>
        </p:spPr>
        <p:txBody>
          <a:bodyPr/>
          <a:lstStyle/>
          <a:p>
            <a:endParaRPr lang="en-US"/>
          </a:p>
        </p:txBody>
      </p:sp>
      <p:sp>
        <p:nvSpPr>
          <p:cNvPr id="28" name="Line 18"/>
          <p:cNvSpPr>
            <a:spLocks noChangeShapeType="1"/>
          </p:cNvSpPr>
          <p:nvPr/>
        </p:nvSpPr>
        <p:spPr bwMode="auto">
          <a:xfrm flipV="1">
            <a:off x="5622091" y="5001138"/>
            <a:ext cx="723900" cy="88900"/>
          </a:xfrm>
          <a:prstGeom prst="line">
            <a:avLst/>
          </a:prstGeom>
          <a:noFill/>
          <a:ln w="0">
            <a:solidFill>
              <a:srgbClr val="FF0000"/>
            </a:solidFill>
            <a:round/>
            <a:headEnd/>
            <a:tailEnd type="triangle" w="med" len="med"/>
          </a:ln>
          <a:effectLst/>
        </p:spPr>
        <p:txBody>
          <a:bodyPr/>
          <a:lstStyle/>
          <a:p>
            <a:endParaRPr lang="en-US"/>
          </a:p>
        </p:txBody>
      </p:sp>
      <p:sp>
        <p:nvSpPr>
          <p:cNvPr id="29" name="Line 19"/>
          <p:cNvSpPr>
            <a:spLocks noChangeShapeType="1"/>
          </p:cNvSpPr>
          <p:nvPr/>
        </p:nvSpPr>
        <p:spPr bwMode="auto">
          <a:xfrm flipV="1">
            <a:off x="5623678" y="5066225"/>
            <a:ext cx="723900" cy="50800"/>
          </a:xfrm>
          <a:prstGeom prst="line">
            <a:avLst/>
          </a:prstGeom>
          <a:noFill/>
          <a:ln w="0">
            <a:solidFill>
              <a:srgbClr val="FF0000"/>
            </a:solidFill>
            <a:round/>
            <a:headEnd/>
            <a:tailEnd type="triangle" w="med" len="med"/>
          </a:ln>
          <a:effectLst/>
        </p:spPr>
        <p:txBody>
          <a:bodyPr/>
          <a:lstStyle/>
          <a:p>
            <a:endParaRPr lang="en-US"/>
          </a:p>
        </p:txBody>
      </p:sp>
      <p:sp>
        <p:nvSpPr>
          <p:cNvPr id="30" name="Text Box 21"/>
          <p:cNvSpPr txBox="1">
            <a:spLocks noChangeArrowheads="1"/>
          </p:cNvSpPr>
          <p:nvPr/>
        </p:nvSpPr>
        <p:spPr bwMode="auto">
          <a:xfrm>
            <a:off x="6003091" y="5077338"/>
            <a:ext cx="1257300" cy="338554"/>
          </a:xfrm>
          <a:prstGeom prst="rect">
            <a:avLst/>
          </a:prstGeom>
          <a:noFill/>
          <a:ln w="0" algn="ctr">
            <a:noFill/>
            <a:miter lim="800000"/>
            <a:headEnd/>
            <a:tailEnd/>
          </a:ln>
          <a:effectLst/>
        </p:spPr>
        <p:txBody>
          <a:bodyPr>
            <a:spAutoFit/>
            <a:flatTx/>
          </a:bodyPr>
          <a:lstStyle/>
          <a:p>
            <a:pPr algn="l">
              <a:spcBef>
                <a:spcPct val="50000"/>
              </a:spcBef>
            </a:pPr>
            <a:r>
              <a:rPr lang="en-US" sz="1600" dirty="0">
                <a:latin typeface="+mn-lt"/>
              </a:rPr>
              <a:t>Lost beam</a:t>
            </a:r>
          </a:p>
        </p:txBody>
      </p:sp>
      <p:sp>
        <p:nvSpPr>
          <p:cNvPr id="32" name="Text Box 21"/>
          <p:cNvSpPr txBox="1">
            <a:spLocks noChangeArrowheads="1"/>
          </p:cNvSpPr>
          <p:nvPr/>
        </p:nvSpPr>
        <p:spPr bwMode="auto">
          <a:xfrm>
            <a:off x="6460291" y="4391538"/>
            <a:ext cx="1676400" cy="338554"/>
          </a:xfrm>
          <a:prstGeom prst="rect">
            <a:avLst/>
          </a:prstGeom>
          <a:noFill/>
          <a:ln w="0" algn="ctr">
            <a:noFill/>
            <a:miter lim="800000"/>
            <a:headEnd/>
            <a:tailEnd/>
          </a:ln>
          <a:effectLst/>
        </p:spPr>
        <p:txBody>
          <a:bodyPr wrap="square">
            <a:spAutoFit/>
            <a:flatTx/>
          </a:bodyPr>
          <a:lstStyle/>
          <a:p>
            <a:pPr algn="l">
              <a:spcBef>
                <a:spcPct val="50000"/>
              </a:spcBef>
            </a:pPr>
            <a:r>
              <a:rPr lang="en-US" sz="1600" dirty="0" smtClean="0">
                <a:latin typeface="+mn-lt"/>
              </a:rPr>
              <a:t>Extracted beam</a:t>
            </a:r>
            <a:endParaRPr lang="en-US" sz="1600" dirty="0">
              <a:latin typeface="+mn-lt"/>
            </a:endParaRPr>
          </a:p>
        </p:txBody>
      </p:sp>
    </p:spTree>
    <p:extLst>
      <p:ext uri="{BB962C8B-B14F-4D97-AF65-F5344CB8AC3E}">
        <p14:creationId xmlns:p14="http://schemas.microsoft.com/office/powerpoint/2010/main" val="3760990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186" y="440604"/>
            <a:ext cx="8680137" cy="600164"/>
          </a:xfrm>
        </p:spPr>
        <p:txBody>
          <a:bodyPr/>
          <a:lstStyle/>
          <a:p>
            <a:r>
              <a:rPr lang="en-US" dirty="0" smtClean="0"/>
              <a:t>Example: Mu2e Experiment 8 </a:t>
            </a:r>
            <a:r>
              <a:rPr lang="en-US" dirty="0" err="1" smtClean="0"/>
              <a:t>GeV</a:t>
            </a:r>
            <a:r>
              <a:rPr lang="en-US" dirty="0" smtClean="0"/>
              <a:t> Extraction</a:t>
            </a:r>
            <a:endParaRPr lang="en-US" dirty="0"/>
          </a:p>
        </p:txBody>
      </p:sp>
      <p:sp>
        <p:nvSpPr>
          <p:cNvPr id="3" name="Content Placeholder 2"/>
          <p:cNvSpPr>
            <a:spLocks noGrp="1"/>
          </p:cNvSpPr>
          <p:nvPr>
            <p:ph idx="1"/>
          </p:nvPr>
        </p:nvSpPr>
        <p:spPr>
          <a:xfrm>
            <a:off x="520485" y="1108014"/>
            <a:ext cx="8251825" cy="698904"/>
          </a:xfrm>
        </p:spPr>
        <p:txBody>
          <a:bodyPr/>
          <a:lstStyle/>
          <a:p>
            <a:r>
              <a:rPr lang="en-US" dirty="0" smtClean="0"/>
              <a:t>Use </a:t>
            </a:r>
            <a:r>
              <a:rPr lang="en-US" dirty="0" err="1" smtClean="0"/>
              <a:t>sextupoles</a:t>
            </a:r>
            <a:r>
              <a:rPr lang="en-US" dirty="0" smtClean="0"/>
              <a:t> to drive 3</a:t>
            </a:r>
            <a:r>
              <a:rPr lang="en-US" baseline="30000" dirty="0" smtClean="0"/>
              <a:t>rd</a:t>
            </a:r>
            <a:r>
              <a:rPr lang="en-US" dirty="0" smtClean="0"/>
              <a:t> integer resonance</a:t>
            </a:r>
            <a:endParaRPr lang="en-US"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pic>
        <p:nvPicPr>
          <p:cNvPr id="7" name="Picture 6"/>
          <p:cNvPicPr/>
          <p:nvPr/>
        </p:nvPicPr>
        <p:blipFill rotWithShape="1">
          <a:blip r:embed="rId2" cstate="print">
            <a:extLst>
              <a:ext uri="{28A0092B-C50C-407E-A947-70E740481C1C}">
                <a14:useLocalDpi xmlns:a14="http://schemas.microsoft.com/office/drawing/2010/main"/>
              </a:ext>
            </a:extLst>
          </a:blip>
          <a:srcRect t="7143"/>
          <a:stretch/>
        </p:blipFill>
        <p:spPr bwMode="auto">
          <a:xfrm>
            <a:off x="500703" y="1963261"/>
            <a:ext cx="5190909" cy="3548002"/>
          </a:xfrm>
          <a:prstGeom prst="rect">
            <a:avLst/>
          </a:prstGeom>
          <a:ln>
            <a:noFill/>
          </a:ln>
          <a:extLst>
            <a:ext uri="{53640926-AAD7-44d8-BBD7-CCE9431645EC}">
              <a14:shadowObscured xmlns:a14="http://schemas.microsoft.com/office/drawing/2010/main"/>
            </a:ext>
          </a:extLst>
        </p:spPr>
      </p:pic>
      <p:sp>
        <p:nvSpPr>
          <p:cNvPr id="8" name="TextBox 7"/>
          <p:cNvSpPr txBox="1"/>
          <p:nvPr/>
        </p:nvSpPr>
        <p:spPr>
          <a:xfrm>
            <a:off x="4977288" y="1859837"/>
            <a:ext cx="3399650" cy="1200329"/>
          </a:xfrm>
          <a:prstGeom prst="rect">
            <a:avLst/>
          </a:prstGeom>
          <a:noFill/>
        </p:spPr>
        <p:txBody>
          <a:bodyPr wrap="square" rtlCol="0">
            <a:spAutoFit/>
          </a:bodyPr>
          <a:lstStyle/>
          <a:p>
            <a:r>
              <a:rPr lang="en-US" sz="1800" dirty="0" smtClean="0">
                <a:solidFill>
                  <a:srgbClr val="C00000"/>
                </a:solidFill>
                <a:latin typeface="+mn-lt"/>
              </a:rPr>
              <a:t>Moving tune closer to m/3 will reduce stable phase space, causing beam to be removed at a steady rate</a:t>
            </a:r>
          </a:p>
        </p:txBody>
      </p:sp>
      <p:cxnSp>
        <p:nvCxnSpPr>
          <p:cNvPr id="10" name="Straight Arrow Connector 9"/>
          <p:cNvCxnSpPr/>
          <p:nvPr/>
        </p:nvCxnSpPr>
        <p:spPr>
          <a:xfrm flipH="1">
            <a:off x="3601554" y="2746234"/>
            <a:ext cx="1322821" cy="80701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859779" y="5491676"/>
            <a:ext cx="4014487" cy="923330"/>
          </a:xfrm>
          <a:prstGeom prst="rect">
            <a:avLst/>
          </a:prstGeom>
          <a:noFill/>
        </p:spPr>
        <p:txBody>
          <a:bodyPr wrap="square" rtlCol="0">
            <a:spAutoFit/>
          </a:bodyPr>
          <a:lstStyle/>
          <a:p>
            <a:r>
              <a:rPr lang="en-US" sz="1800" dirty="0" smtClean="0">
                <a:solidFill>
                  <a:srgbClr val="C00000"/>
                </a:solidFill>
                <a:latin typeface="+mn-lt"/>
              </a:rPr>
              <a:t>Electrostatic septum at 80 kV/1cm</a:t>
            </a:r>
            <a:br>
              <a:rPr lang="en-US" sz="1800" dirty="0" smtClean="0">
                <a:solidFill>
                  <a:srgbClr val="C00000"/>
                </a:solidFill>
                <a:latin typeface="+mn-lt"/>
              </a:rPr>
            </a:br>
            <a:r>
              <a:rPr lang="en-US" sz="1800" dirty="0" smtClean="0">
                <a:solidFill>
                  <a:srgbClr val="C00000"/>
                </a:solidFill>
                <a:latin typeface="+mn-lt"/>
              </a:rPr>
              <a:t>deflects beam into a downstream </a:t>
            </a:r>
            <a:r>
              <a:rPr lang="en-US" sz="1800" dirty="0" err="1" smtClean="0">
                <a:solidFill>
                  <a:srgbClr val="C00000"/>
                </a:solidFill>
                <a:latin typeface="+mn-lt"/>
              </a:rPr>
              <a:t>Lambertson</a:t>
            </a:r>
            <a:r>
              <a:rPr lang="en-US" sz="1800" dirty="0" smtClean="0">
                <a:solidFill>
                  <a:srgbClr val="C00000"/>
                </a:solidFill>
                <a:latin typeface="+mn-lt"/>
              </a:rPr>
              <a:t> magnet</a:t>
            </a:r>
          </a:p>
        </p:txBody>
      </p:sp>
      <p:cxnSp>
        <p:nvCxnSpPr>
          <p:cNvPr id="13" name="Straight Arrow Connector 12"/>
          <p:cNvCxnSpPr>
            <a:stCxn id="12" idx="1"/>
          </p:cNvCxnSpPr>
          <p:nvPr/>
        </p:nvCxnSpPr>
        <p:spPr>
          <a:xfrm flipH="1" flipV="1">
            <a:off x="2245939" y="5319688"/>
            <a:ext cx="1613840" cy="63365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17" name="Picture 16"/>
          <p:cNvPicPr/>
          <p:nvPr/>
        </p:nvPicPr>
        <p:blipFill rotWithShape="1">
          <a:blip r:embed="rId3" cstate="print">
            <a:extLst>
              <a:ext uri="{28A0092B-C50C-407E-A947-70E740481C1C}">
                <a14:useLocalDpi xmlns:a14="http://schemas.microsoft.com/office/drawing/2010/main"/>
              </a:ext>
            </a:extLst>
          </a:blip>
          <a:srcRect/>
          <a:stretch/>
        </p:blipFill>
        <p:spPr>
          <a:xfrm>
            <a:off x="5347677" y="3751697"/>
            <a:ext cx="3068945" cy="1402361"/>
          </a:xfrm>
          <a:prstGeom prst="rect">
            <a:avLst/>
          </a:prstGeom>
        </p:spPr>
      </p:pic>
    </p:spTree>
    <p:extLst>
      <p:ext uri="{BB962C8B-B14F-4D97-AF65-F5344CB8AC3E}">
        <p14:creationId xmlns:p14="http://schemas.microsoft.com/office/powerpoint/2010/main" val="287565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33" y="355596"/>
            <a:ext cx="7886700" cy="600164"/>
          </a:xfrm>
        </p:spPr>
        <p:txBody>
          <a:bodyPr/>
          <a:lstStyle/>
          <a:p>
            <a:r>
              <a:rPr lang="en-US" dirty="0" smtClean="0"/>
              <a:t>Coupling</a:t>
            </a:r>
            <a:endParaRPr lang="en-US"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90865530"/>
              </p:ext>
            </p:extLst>
          </p:nvPr>
        </p:nvGraphicFramePr>
        <p:xfrm>
          <a:off x="1245273" y="1553431"/>
          <a:ext cx="1931987" cy="803275"/>
        </p:xfrm>
        <a:graphic>
          <a:graphicData uri="http://schemas.openxmlformats.org/presentationml/2006/ole">
            <mc:AlternateContent xmlns:mc="http://schemas.openxmlformats.org/markup-compatibility/2006">
              <mc:Choice xmlns:v="urn:schemas-microsoft-com:vml" Requires="v">
                <p:oleObj spid="_x0000_s143437" name="Equation" r:id="rId3" imgW="1041400" imgH="431800" progId="Equation.DSMT4">
                  <p:embed/>
                </p:oleObj>
              </mc:Choice>
              <mc:Fallback>
                <p:oleObj name="Equation" r:id="rId3" imgW="1041400" imgH="431800" progId="Equation.DSMT4">
                  <p:embed/>
                  <p:pic>
                    <p:nvPicPr>
                      <p:cNvPr id="0" name=""/>
                      <p:cNvPicPr/>
                      <p:nvPr/>
                    </p:nvPicPr>
                    <p:blipFill>
                      <a:blip r:embed="rId4"/>
                      <a:stretch>
                        <a:fillRect/>
                      </a:stretch>
                    </p:blipFill>
                    <p:spPr>
                      <a:xfrm>
                        <a:off x="1245273" y="1553431"/>
                        <a:ext cx="1931987" cy="803275"/>
                      </a:xfrm>
                      <a:prstGeom prst="rect">
                        <a:avLst/>
                      </a:prstGeom>
                    </p:spPr>
                  </p:pic>
                </p:oleObj>
              </mc:Fallback>
            </mc:AlternateContent>
          </a:graphicData>
        </a:graphic>
      </p:graphicFrame>
      <p:sp>
        <p:nvSpPr>
          <p:cNvPr id="8" name="TextBox 7"/>
          <p:cNvSpPr txBox="1"/>
          <p:nvPr/>
        </p:nvSpPr>
        <p:spPr>
          <a:xfrm>
            <a:off x="559473" y="1096231"/>
            <a:ext cx="3886200" cy="369332"/>
          </a:xfrm>
          <a:prstGeom prst="rect">
            <a:avLst/>
          </a:prstGeom>
          <a:noFill/>
        </p:spPr>
        <p:txBody>
          <a:bodyPr wrap="square" rtlCol="0">
            <a:spAutoFit/>
          </a:bodyPr>
          <a:lstStyle/>
          <a:p>
            <a:r>
              <a:rPr lang="en-US" sz="1800" dirty="0" smtClean="0">
                <a:latin typeface="+mn-lt"/>
              </a:rPr>
              <a:t>Introduce skew-quadrupole term</a:t>
            </a:r>
          </a:p>
        </p:txBody>
      </p:sp>
      <p:graphicFrame>
        <p:nvGraphicFramePr>
          <p:cNvPr id="9" name="Object 8"/>
          <p:cNvGraphicFramePr>
            <a:graphicFrameLocks noChangeAspect="1"/>
          </p:cNvGraphicFramePr>
          <p:nvPr>
            <p:extLst>
              <p:ext uri="{D42A27DB-BD31-4B8C-83A1-F6EECF244321}">
                <p14:modId xmlns:p14="http://schemas.microsoft.com/office/powerpoint/2010/main" val="1008816565"/>
              </p:ext>
            </p:extLst>
          </p:nvPr>
        </p:nvGraphicFramePr>
        <p:xfrm>
          <a:off x="4293273" y="943831"/>
          <a:ext cx="2354262" cy="1633537"/>
        </p:xfrm>
        <a:graphic>
          <a:graphicData uri="http://schemas.openxmlformats.org/presentationml/2006/ole">
            <mc:AlternateContent xmlns:mc="http://schemas.openxmlformats.org/markup-compatibility/2006">
              <mc:Choice xmlns:v="urn:schemas-microsoft-com:vml" Requires="v">
                <p:oleObj spid="_x0000_s143438" name="Equation" r:id="rId5" imgW="1270000" imgH="876300" progId="Equation.DSMT4">
                  <p:embed/>
                </p:oleObj>
              </mc:Choice>
              <mc:Fallback>
                <p:oleObj name="Equation" r:id="rId5" imgW="1270000" imgH="876300" progId="Equation.DSMT4">
                  <p:embed/>
                  <p:pic>
                    <p:nvPicPr>
                      <p:cNvPr id="0" name=""/>
                      <p:cNvPicPr/>
                      <p:nvPr/>
                    </p:nvPicPr>
                    <p:blipFill>
                      <a:blip r:embed="rId6"/>
                      <a:stretch>
                        <a:fillRect/>
                      </a:stretch>
                    </p:blipFill>
                    <p:spPr>
                      <a:xfrm>
                        <a:off x="4293273" y="943831"/>
                        <a:ext cx="2354262" cy="1633537"/>
                      </a:xfrm>
                      <a:prstGeom prst="rect">
                        <a:avLst/>
                      </a:prstGeom>
                    </p:spPr>
                  </p:pic>
                </p:oleObj>
              </mc:Fallback>
            </mc:AlternateContent>
          </a:graphicData>
        </a:graphic>
      </p:graphicFrame>
      <p:sp>
        <p:nvSpPr>
          <p:cNvPr id="10" name="TextBox 9"/>
          <p:cNvSpPr txBox="1"/>
          <p:nvPr/>
        </p:nvSpPr>
        <p:spPr>
          <a:xfrm>
            <a:off x="6731673" y="1020031"/>
            <a:ext cx="2286000" cy="923330"/>
          </a:xfrm>
          <a:prstGeom prst="rect">
            <a:avLst/>
          </a:prstGeom>
          <a:noFill/>
        </p:spPr>
        <p:txBody>
          <a:bodyPr wrap="square" rtlCol="0">
            <a:spAutoFit/>
          </a:bodyPr>
          <a:lstStyle/>
          <a:p>
            <a:r>
              <a:rPr lang="en-US" sz="1800" dirty="0" smtClean="0">
                <a:solidFill>
                  <a:srgbClr val="C00000"/>
                </a:solidFill>
                <a:latin typeface="+mn-lt"/>
              </a:rPr>
              <a:t>Planes coupled</a:t>
            </a:r>
          </a:p>
          <a:p>
            <a:r>
              <a:rPr lang="en-US" sz="1800" dirty="0" smtClean="0">
                <a:solidFill>
                  <a:srgbClr val="C00000"/>
                </a:solidFill>
                <a:latin typeface="+mn-lt"/>
              </a:rPr>
              <a:t>x and y motion </a:t>
            </a:r>
            <a:r>
              <a:rPr lang="en-US" sz="1800" i="1" dirty="0" smtClean="0">
                <a:solidFill>
                  <a:srgbClr val="C00000"/>
                </a:solidFill>
                <a:latin typeface="+mn-lt"/>
              </a:rPr>
              <a:t>not</a:t>
            </a:r>
            <a:r>
              <a:rPr lang="en-US" sz="1800" dirty="0" smtClean="0">
                <a:solidFill>
                  <a:srgbClr val="C00000"/>
                </a:solidFill>
                <a:latin typeface="+mn-lt"/>
              </a:rPr>
              <a:t> </a:t>
            </a:r>
          </a:p>
          <a:p>
            <a:r>
              <a:rPr lang="en-US" sz="1800" dirty="0" smtClean="0">
                <a:solidFill>
                  <a:srgbClr val="C00000"/>
                </a:solidFill>
                <a:latin typeface="+mn-lt"/>
              </a:rPr>
              <a:t>independent</a:t>
            </a:r>
          </a:p>
        </p:txBody>
      </p:sp>
      <p:sp>
        <p:nvSpPr>
          <p:cNvPr id="11" name="TextBox 10"/>
          <p:cNvSpPr txBox="1"/>
          <p:nvPr/>
        </p:nvSpPr>
        <p:spPr>
          <a:xfrm>
            <a:off x="483273" y="2925031"/>
            <a:ext cx="3886200" cy="369332"/>
          </a:xfrm>
          <a:prstGeom prst="rect">
            <a:avLst/>
          </a:prstGeom>
          <a:noFill/>
        </p:spPr>
        <p:txBody>
          <a:bodyPr wrap="square" rtlCol="0">
            <a:spAutoFit/>
          </a:bodyPr>
          <a:lstStyle/>
          <a:p>
            <a:r>
              <a:rPr lang="en-US" sz="1800" dirty="0" smtClean="0">
                <a:solidFill>
                  <a:srgbClr val="292934"/>
                </a:solidFill>
                <a:latin typeface="+mn-lt"/>
              </a:rPr>
              <a:t>General Transfer Matrix</a:t>
            </a:r>
          </a:p>
        </p:txBody>
      </p:sp>
      <p:graphicFrame>
        <p:nvGraphicFramePr>
          <p:cNvPr id="12" name="Object 11"/>
          <p:cNvGraphicFramePr>
            <a:graphicFrameLocks noChangeAspect="1"/>
          </p:cNvGraphicFramePr>
          <p:nvPr>
            <p:extLst>
              <p:ext uri="{D42A27DB-BD31-4B8C-83A1-F6EECF244321}">
                <p14:modId xmlns:p14="http://schemas.microsoft.com/office/powerpoint/2010/main" val="696621304"/>
              </p:ext>
            </p:extLst>
          </p:nvPr>
        </p:nvGraphicFramePr>
        <p:xfrm>
          <a:off x="794412" y="3670108"/>
          <a:ext cx="2721284" cy="2260331"/>
        </p:xfrm>
        <a:graphic>
          <a:graphicData uri="http://schemas.openxmlformats.org/presentationml/2006/ole">
            <mc:AlternateContent xmlns:mc="http://schemas.openxmlformats.org/markup-compatibility/2006">
              <mc:Choice xmlns:v="urn:schemas-microsoft-com:vml" Requires="v">
                <p:oleObj spid="_x0000_s143439" name="Equation" r:id="rId7" imgW="1257300" imgH="1041400" progId="Equation.DSMT4">
                  <p:embed/>
                </p:oleObj>
              </mc:Choice>
              <mc:Fallback>
                <p:oleObj name="Equation" r:id="rId7" imgW="1257300" imgH="1041400" progId="Equation.DSMT4">
                  <p:embed/>
                  <p:pic>
                    <p:nvPicPr>
                      <p:cNvPr id="0" name=""/>
                      <p:cNvPicPr/>
                      <p:nvPr/>
                    </p:nvPicPr>
                    <p:blipFill>
                      <a:blip r:embed="rId8"/>
                      <a:stretch>
                        <a:fillRect/>
                      </a:stretch>
                    </p:blipFill>
                    <p:spPr>
                      <a:xfrm>
                        <a:off x="794412" y="3670108"/>
                        <a:ext cx="2721284" cy="2260331"/>
                      </a:xfrm>
                      <a:prstGeom prst="rect">
                        <a:avLst/>
                      </a:prstGeom>
                    </p:spPr>
                  </p:pic>
                </p:oleObj>
              </mc:Fallback>
            </mc:AlternateContent>
          </a:graphicData>
        </a:graphic>
      </p:graphicFrame>
      <p:sp>
        <p:nvSpPr>
          <p:cNvPr id="13" name="TextBox 12"/>
          <p:cNvSpPr txBox="1"/>
          <p:nvPr/>
        </p:nvSpPr>
        <p:spPr>
          <a:xfrm>
            <a:off x="4217073" y="3001231"/>
            <a:ext cx="2514600" cy="369332"/>
          </a:xfrm>
          <a:prstGeom prst="rect">
            <a:avLst/>
          </a:prstGeom>
          <a:noFill/>
        </p:spPr>
        <p:txBody>
          <a:bodyPr wrap="square" rtlCol="0">
            <a:spAutoFit/>
          </a:bodyPr>
          <a:lstStyle/>
          <a:p>
            <a:r>
              <a:rPr lang="en-US" sz="1800" dirty="0" smtClean="0">
                <a:solidFill>
                  <a:srgbClr val="C00000"/>
                </a:solidFill>
                <a:latin typeface="+mn-lt"/>
              </a:rPr>
              <a:t>Normal Quad</a:t>
            </a:r>
          </a:p>
        </p:txBody>
      </p:sp>
      <p:graphicFrame>
        <p:nvGraphicFramePr>
          <p:cNvPr id="14" name="Object 13"/>
          <p:cNvGraphicFramePr>
            <a:graphicFrameLocks noChangeAspect="1"/>
          </p:cNvGraphicFramePr>
          <p:nvPr>
            <p:extLst>
              <p:ext uri="{D42A27DB-BD31-4B8C-83A1-F6EECF244321}">
                <p14:modId xmlns:p14="http://schemas.microsoft.com/office/powerpoint/2010/main" val="1125692463"/>
              </p:ext>
            </p:extLst>
          </p:nvPr>
        </p:nvGraphicFramePr>
        <p:xfrm>
          <a:off x="6520021" y="3554733"/>
          <a:ext cx="1790080" cy="884551"/>
        </p:xfrm>
        <a:graphic>
          <a:graphicData uri="http://schemas.openxmlformats.org/presentationml/2006/ole">
            <mc:AlternateContent xmlns:mc="http://schemas.openxmlformats.org/markup-compatibility/2006">
              <mc:Choice xmlns:v="urn:schemas-microsoft-com:vml" Requires="v">
                <p:oleObj spid="_x0000_s143440" name="Equation" r:id="rId9" imgW="876300" imgH="431800" progId="Equation.DSMT4">
                  <p:embed/>
                </p:oleObj>
              </mc:Choice>
              <mc:Fallback>
                <p:oleObj name="Equation" r:id="rId9" imgW="876300" imgH="431800" progId="Equation.DSMT4">
                  <p:embed/>
                  <p:pic>
                    <p:nvPicPr>
                      <p:cNvPr id="0" name=""/>
                      <p:cNvPicPr/>
                      <p:nvPr/>
                    </p:nvPicPr>
                    <p:blipFill>
                      <a:blip r:embed="rId10"/>
                      <a:stretch>
                        <a:fillRect/>
                      </a:stretch>
                    </p:blipFill>
                    <p:spPr>
                      <a:xfrm>
                        <a:off x="6520021" y="3554733"/>
                        <a:ext cx="1790080" cy="88455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74477534"/>
              </p:ext>
            </p:extLst>
          </p:nvPr>
        </p:nvGraphicFramePr>
        <p:xfrm>
          <a:off x="5512473" y="4724797"/>
          <a:ext cx="2944812" cy="1771650"/>
        </p:xfrm>
        <a:graphic>
          <a:graphicData uri="http://schemas.openxmlformats.org/presentationml/2006/ole">
            <mc:AlternateContent xmlns:mc="http://schemas.openxmlformats.org/markup-compatibility/2006">
              <mc:Choice xmlns:v="urn:schemas-microsoft-com:vml" Requires="v">
                <p:oleObj spid="_x0000_s143441" name="Equation" r:id="rId11" imgW="1587500" imgH="952500" progId="Equation.DSMT4">
                  <p:embed/>
                </p:oleObj>
              </mc:Choice>
              <mc:Fallback>
                <p:oleObj name="Equation" r:id="rId11" imgW="1587500" imgH="952500" progId="Equation.DSMT4">
                  <p:embed/>
                  <p:pic>
                    <p:nvPicPr>
                      <p:cNvPr id="0" name=""/>
                      <p:cNvPicPr/>
                      <p:nvPr/>
                    </p:nvPicPr>
                    <p:blipFill>
                      <a:blip r:embed="rId12"/>
                      <a:stretch>
                        <a:fillRect/>
                      </a:stretch>
                    </p:blipFill>
                    <p:spPr>
                      <a:xfrm>
                        <a:off x="5512473" y="4724797"/>
                        <a:ext cx="2944812" cy="1771650"/>
                      </a:xfrm>
                      <a:prstGeom prst="rect">
                        <a:avLst/>
                      </a:prstGeom>
                    </p:spPr>
                  </p:pic>
                </p:oleObj>
              </mc:Fallback>
            </mc:AlternateContent>
          </a:graphicData>
        </a:graphic>
      </p:graphicFrame>
      <p:pic>
        <p:nvPicPr>
          <p:cNvPr id="16" name="Picture 3" descr="quadlens"/>
          <p:cNvPicPr>
            <a:picLocks noChangeAspect="1" noChangeArrowheads="1"/>
          </p:cNvPicPr>
          <p:nvPr/>
        </p:nvPicPr>
        <p:blipFill>
          <a:blip r:embed="rId13" cstate="print"/>
          <a:srcRect/>
          <a:stretch>
            <a:fillRect/>
          </a:stretch>
        </p:blipFill>
        <p:spPr bwMode="auto">
          <a:xfrm>
            <a:off x="4217073" y="3382231"/>
            <a:ext cx="1447387" cy="1447387"/>
          </a:xfrm>
          <a:prstGeom prst="rect">
            <a:avLst/>
          </a:prstGeom>
          <a:noFill/>
          <a:ln w="9525">
            <a:noFill/>
            <a:miter lim="800000"/>
            <a:headEnd/>
            <a:tailEnd/>
          </a:ln>
        </p:spPr>
      </p:pic>
    </p:spTree>
    <p:extLst>
      <p:ext uri="{BB962C8B-B14F-4D97-AF65-F5344CB8AC3E}">
        <p14:creationId xmlns:p14="http://schemas.microsoft.com/office/powerpoint/2010/main" val="520090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63605" y="840408"/>
            <a:ext cx="1508207" cy="1607693"/>
          </a:xfrm>
          <a:prstGeom prst="rect">
            <a:avLst/>
          </a:prstGeom>
        </p:spPr>
      </p:pic>
      <p:sp>
        <p:nvSpPr>
          <p:cNvPr id="14" name="TextBox 13"/>
          <p:cNvSpPr txBox="1"/>
          <p:nvPr/>
        </p:nvSpPr>
        <p:spPr>
          <a:xfrm>
            <a:off x="601939" y="471076"/>
            <a:ext cx="1447800" cy="369332"/>
          </a:xfrm>
          <a:prstGeom prst="rect">
            <a:avLst/>
          </a:prstGeom>
          <a:noFill/>
        </p:spPr>
        <p:txBody>
          <a:bodyPr wrap="square" rtlCol="0">
            <a:spAutoFit/>
          </a:bodyPr>
          <a:lstStyle/>
          <a:p>
            <a:r>
              <a:rPr lang="en-US" sz="1800" dirty="0" smtClean="0">
                <a:solidFill>
                  <a:srgbClr val="292934"/>
                </a:solidFill>
                <a:latin typeface="+mn-lt"/>
              </a:rPr>
              <a:t>Skew quad</a:t>
            </a:r>
          </a:p>
        </p:txBody>
      </p:sp>
      <p:graphicFrame>
        <p:nvGraphicFramePr>
          <p:cNvPr id="15" name="Object 14"/>
          <p:cNvGraphicFramePr>
            <a:graphicFrameLocks noChangeAspect="1"/>
          </p:cNvGraphicFramePr>
          <p:nvPr>
            <p:extLst>
              <p:ext uri="{D42A27DB-BD31-4B8C-83A1-F6EECF244321}">
                <p14:modId xmlns:p14="http://schemas.microsoft.com/office/powerpoint/2010/main" val="2196078207"/>
              </p:ext>
            </p:extLst>
          </p:nvPr>
        </p:nvGraphicFramePr>
        <p:xfrm>
          <a:off x="3912091" y="840408"/>
          <a:ext cx="3256914" cy="1557468"/>
        </p:xfrm>
        <a:graphic>
          <a:graphicData uri="http://schemas.openxmlformats.org/presentationml/2006/ole">
            <mc:AlternateContent xmlns:mc="http://schemas.openxmlformats.org/markup-compatibility/2006">
              <mc:Choice xmlns:v="urn:schemas-microsoft-com:vml" Requires="v">
                <p:oleObj spid="_x0000_s144431" name="Equation" r:id="rId4" imgW="1943100" imgH="927100" progId="Equation.DSMT4">
                  <p:embed/>
                </p:oleObj>
              </mc:Choice>
              <mc:Fallback>
                <p:oleObj name="Equation" r:id="rId4" imgW="1943100" imgH="927100" progId="Equation.DSMT4">
                  <p:embed/>
                  <p:pic>
                    <p:nvPicPr>
                      <p:cNvPr id="0" name=""/>
                      <p:cNvPicPr/>
                      <p:nvPr/>
                    </p:nvPicPr>
                    <p:blipFill>
                      <a:blip r:embed="rId5"/>
                      <a:stretch>
                        <a:fillRect/>
                      </a:stretch>
                    </p:blipFill>
                    <p:spPr>
                      <a:xfrm>
                        <a:off x="3912091" y="840408"/>
                        <a:ext cx="3256914" cy="1557468"/>
                      </a:xfrm>
                      <a:prstGeom prst="rect">
                        <a:avLst/>
                      </a:prstGeom>
                    </p:spPr>
                  </p:pic>
                </p:oleObj>
              </mc:Fallback>
            </mc:AlternateContent>
          </a:graphicData>
        </a:graphic>
      </p:graphicFrame>
      <p:sp>
        <p:nvSpPr>
          <p:cNvPr id="16" name="TextBox 15"/>
          <p:cNvSpPr txBox="1"/>
          <p:nvPr/>
        </p:nvSpPr>
        <p:spPr>
          <a:xfrm>
            <a:off x="990816" y="2604676"/>
            <a:ext cx="6629400" cy="369332"/>
          </a:xfrm>
          <a:prstGeom prst="rect">
            <a:avLst/>
          </a:prstGeom>
          <a:noFill/>
        </p:spPr>
        <p:txBody>
          <a:bodyPr wrap="square" rtlCol="0">
            <a:spAutoFit/>
          </a:bodyPr>
          <a:lstStyle/>
          <a:p>
            <a:r>
              <a:rPr lang="en-US" sz="1800" dirty="0" smtClean="0">
                <a:solidFill>
                  <a:srgbClr val="292934"/>
                </a:solidFill>
                <a:latin typeface="+mn-lt"/>
              </a:rPr>
              <a:t>So the transfer matrix for a skew quad would be:</a:t>
            </a:r>
          </a:p>
        </p:txBody>
      </p:sp>
      <p:graphicFrame>
        <p:nvGraphicFramePr>
          <p:cNvPr id="17" name="Object 16"/>
          <p:cNvGraphicFramePr>
            <a:graphicFrameLocks noChangeAspect="1"/>
          </p:cNvGraphicFramePr>
          <p:nvPr>
            <p:extLst>
              <p:ext uri="{D42A27DB-BD31-4B8C-83A1-F6EECF244321}">
                <p14:modId xmlns:p14="http://schemas.microsoft.com/office/powerpoint/2010/main" val="1215308323"/>
              </p:ext>
            </p:extLst>
          </p:nvPr>
        </p:nvGraphicFramePr>
        <p:xfrm>
          <a:off x="2129864" y="3082962"/>
          <a:ext cx="2117202" cy="1361058"/>
        </p:xfrm>
        <a:graphic>
          <a:graphicData uri="http://schemas.openxmlformats.org/presentationml/2006/ole">
            <mc:AlternateContent xmlns:mc="http://schemas.openxmlformats.org/markup-compatibility/2006">
              <mc:Choice xmlns:v="urn:schemas-microsoft-com:vml" Requires="v">
                <p:oleObj spid="_x0000_s144432" name="Equation" r:id="rId6" imgW="1485900" imgH="952500" progId="Equation.DSMT4">
                  <p:embed/>
                </p:oleObj>
              </mc:Choice>
              <mc:Fallback>
                <p:oleObj name="Equation" r:id="rId6" imgW="1485900" imgH="952500" progId="Equation.DSMT4">
                  <p:embed/>
                  <p:pic>
                    <p:nvPicPr>
                      <p:cNvPr id="0" name=""/>
                      <p:cNvPicPr/>
                      <p:nvPr/>
                    </p:nvPicPr>
                    <p:blipFill>
                      <a:blip r:embed="rId7"/>
                      <a:stretch>
                        <a:fillRect/>
                      </a:stretch>
                    </p:blipFill>
                    <p:spPr>
                      <a:xfrm>
                        <a:off x="2129864" y="3082962"/>
                        <a:ext cx="2117202" cy="1361058"/>
                      </a:xfrm>
                      <a:prstGeom prst="rect">
                        <a:avLst/>
                      </a:prstGeom>
                    </p:spPr>
                  </p:pic>
                </p:oleObj>
              </mc:Fallback>
            </mc:AlternateContent>
          </a:graphicData>
        </a:graphic>
      </p:graphicFrame>
      <p:sp>
        <p:nvSpPr>
          <p:cNvPr id="18" name="TextBox 17"/>
          <p:cNvSpPr txBox="1"/>
          <p:nvPr/>
        </p:nvSpPr>
        <p:spPr>
          <a:xfrm>
            <a:off x="990816" y="4514223"/>
            <a:ext cx="6629400" cy="369332"/>
          </a:xfrm>
          <a:prstGeom prst="rect">
            <a:avLst/>
          </a:prstGeom>
          <a:noFill/>
        </p:spPr>
        <p:txBody>
          <a:bodyPr wrap="square" rtlCol="0">
            <a:spAutoFit/>
          </a:bodyPr>
          <a:lstStyle/>
          <a:p>
            <a:r>
              <a:rPr lang="en-US" sz="1800" dirty="0" smtClean="0">
                <a:solidFill>
                  <a:srgbClr val="292934"/>
                </a:solidFill>
                <a:latin typeface="+mn-lt"/>
              </a:rPr>
              <a:t>For a normal quad rotated by </a:t>
            </a:r>
            <a:r>
              <a:rPr lang="en-US" sz="1800" dirty="0" smtClean="0">
                <a:solidFill>
                  <a:srgbClr val="292934"/>
                </a:solidFill>
                <a:latin typeface="Symbol" charset="2"/>
                <a:cs typeface="Symbol" charset="2"/>
              </a:rPr>
              <a:t>f</a:t>
            </a:r>
            <a:r>
              <a:rPr lang="en-US" sz="1800" dirty="0" smtClean="0">
                <a:solidFill>
                  <a:srgbClr val="292934"/>
                </a:solidFill>
                <a:latin typeface="+mn-lt"/>
                <a:cs typeface="Symbol" charset="2"/>
              </a:rPr>
              <a:t> </a:t>
            </a:r>
            <a:r>
              <a:rPr lang="en-US" sz="1800" dirty="0" smtClean="0">
                <a:solidFill>
                  <a:srgbClr val="292934"/>
                </a:solidFill>
                <a:latin typeface="+mn-lt"/>
              </a:rPr>
              <a:t>it would be</a:t>
            </a:r>
          </a:p>
        </p:txBody>
      </p:sp>
      <p:graphicFrame>
        <p:nvGraphicFramePr>
          <p:cNvPr id="19" name="Object 18"/>
          <p:cNvGraphicFramePr>
            <a:graphicFrameLocks noChangeAspect="1"/>
          </p:cNvGraphicFramePr>
          <p:nvPr>
            <p:extLst>
              <p:ext uri="{D42A27DB-BD31-4B8C-83A1-F6EECF244321}">
                <p14:modId xmlns:p14="http://schemas.microsoft.com/office/powerpoint/2010/main" val="2932543931"/>
              </p:ext>
            </p:extLst>
          </p:nvPr>
        </p:nvGraphicFramePr>
        <p:xfrm>
          <a:off x="3242553" y="4883555"/>
          <a:ext cx="4186292" cy="1648519"/>
        </p:xfrm>
        <a:graphic>
          <a:graphicData uri="http://schemas.openxmlformats.org/presentationml/2006/ole">
            <mc:AlternateContent xmlns:mc="http://schemas.openxmlformats.org/markup-compatibility/2006">
              <mc:Choice xmlns:v="urn:schemas-microsoft-com:vml" Requires="v">
                <p:oleObj spid="_x0000_s144433" name="Equation" r:id="rId8" imgW="2425700" imgH="952500" progId="Equation.DSMT4">
                  <p:embed/>
                </p:oleObj>
              </mc:Choice>
              <mc:Fallback>
                <p:oleObj name="Equation" r:id="rId8" imgW="2425700" imgH="952500" progId="Equation.DSMT4">
                  <p:embed/>
                  <p:pic>
                    <p:nvPicPr>
                      <p:cNvPr id="0" name=""/>
                      <p:cNvPicPr/>
                      <p:nvPr/>
                    </p:nvPicPr>
                    <p:blipFill>
                      <a:blip r:embed="rId9"/>
                      <a:stretch>
                        <a:fillRect/>
                      </a:stretch>
                    </p:blipFill>
                    <p:spPr>
                      <a:xfrm>
                        <a:off x="3242553" y="4883555"/>
                        <a:ext cx="4186292" cy="1648519"/>
                      </a:xfrm>
                      <a:prstGeom prst="rect">
                        <a:avLst/>
                      </a:prstGeom>
                    </p:spPr>
                  </p:pic>
                </p:oleObj>
              </mc:Fallback>
            </mc:AlternateContent>
          </a:graphicData>
        </a:graphic>
      </p:graphicFrame>
    </p:spTree>
    <p:extLst>
      <p:ext uri="{BB962C8B-B14F-4D97-AF65-F5344CB8AC3E}">
        <p14:creationId xmlns:p14="http://schemas.microsoft.com/office/powerpoint/2010/main" val="1347640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4342" y="343856"/>
            <a:ext cx="7886700" cy="600164"/>
          </a:xfrm>
        </p:spPr>
        <p:txBody>
          <a:bodyPr/>
          <a:lstStyle/>
          <a:p>
            <a:r>
              <a:rPr lang="en-US" dirty="0" smtClean="0"/>
              <a:t>Coupled Tunes</a:t>
            </a:r>
            <a:endParaRPr lang="en-US" dirty="0"/>
          </a:p>
        </p:txBody>
      </p:sp>
      <p:sp>
        <p:nvSpPr>
          <p:cNvPr id="2" name="Date Placeholder 1"/>
          <p:cNvSpPr>
            <a:spLocks noGrp="1"/>
          </p:cNvSpPr>
          <p:nvPr>
            <p:ph type="dt" sz="half" idx="10"/>
          </p:nvPr>
        </p:nvSpPr>
        <p:spPr/>
        <p:txBody>
          <a:bodyPr/>
          <a:lstStyle/>
          <a:p>
            <a:pPr>
              <a:defRPr/>
            </a:pPr>
            <a:r>
              <a:rPr lang="en-US" smtClean="0"/>
              <a:t>USPAS Fundamentals, June 4-15, 2018</a:t>
            </a:r>
            <a:endParaRPr lang="en-US" dirty="0"/>
          </a:p>
        </p:txBody>
      </p:sp>
      <p:sp>
        <p:nvSpPr>
          <p:cNvPr id="3" name="Footer Placeholder 2"/>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18</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504968466"/>
              </p:ext>
            </p:extLst>
          </p:nvPr>
        </p:nvGraphicFramePr>
        <p:xfrm>
          <a:off x="1041197" y="1006665"/>
          <a:ext cx="2702386" cy="2543423"/>
        </p:xfrm>
        <a:graphic>
          <a:graphicData uri="http://schemas.openxmlformats.org/presentationml/2006/ole">
            <mc:AlternateContent xmlns:mc="http://schemas.openxmlformats.org/markup-compatibility/2006">
              <mc:Choice xmlns:v="urn:schemas-microsoft-com:vml" Requires="v">
                <p:oleObj spid="_x0000_s146584" name="Equation" r:id="rId3" imgW="1663700" imgH="1562100" progId="Equation.DSMT4">
                  <p:embed/>
                </p:oleObj>
              </mc:Choice>
              <mc:Fallback>
                <p:oleObj name="Equation" r:id="rId3" imgW="1663700" imgH="1562100" progId="Equation.DSMT4">
                  <p:embed/>
                  <p:pic>
                    <p:nvPicPr>
                      <p:cNvPr id="0" name=""/>
                      <p:cNvPicPr/>
                      <p:nvPr/>
                    </p:nvPicPr>
                    <p:blipFill>
                      <a:blip r:embed="rId4"/>
                      <a:stretch>
                        <a:fillRect/>
                      </a:stretch>
                    </p:blipFill>
                    <p:spPr>
                      <a:xfrm>
                        <a:off x="1041197" y="1006665"/>
                        <a:ext cx="2702386" cy="2543423"/>
                      </a:xfrm>
                      <a:prstGeom prst="rect">
                        <a:avLst/>
                      </a:prstGeom>
                    </p:spPr>
                  </p:pic>
                </p:oleObj>
              </mc:Fallback>
            </mc:AlternateContent>
          </a:graphicData>
        </a:graphic>
      </p:graphicFrame>
      <p:sp>
        <p:nvSpPr>
          <p:cNvPr id="7" name="TextBox 6"/>
          <p:cNvSpPr txBox="1"/>
          <p:nvPr/>
        </p:nvSpPr>
        <p:spPr>
          <a:xfrm>
            <a:off x="4915933" y="1768680"/>
            <a:ext cx="3505200" cy="369332"/>
          </a:xfrm>
          <a:prstGeom prst="rect">
            <a:avLst/>
          </a:prstGeom>
          <a:noFill/>
        </p:spPr>
        <p:txBody>
          <a:bodyPr wrap="square" rtlCol="0">
            <a:spAutoFit/>
          </a:bodyPr>
          <a:lstStyle/>
          <a:p>
            <a:r>
              <a:rPr lang="en-US" sz="1800" dirty="0" smtClean="0">
                <a:solidFill>
                  <a:srgbClr val="C00000"/>
                </a:solidFill>
                <a:latin typeface="+mn-lt"/>
              </a:rPr>
              <a:t>If there’s no coupling, then</a:t>
            </a:r>
          </a:p>
        </p:txBody>
      </p:sp>
      <p:graphicFrame>
        <p:nvGraphicFramePr>
          <p:cNvPr id="8" name="Object 7"/>
          <p:cNvGraphicFramePr>
            <a:graphicFrameLocks noChangeAspect="1"/>
          </p:cNvGraphicFramePr>
          <p:nvPr>
            <p:extLst>
              <p:ext uri="{D42A27DB-BD31-4B8C-83A1-F6EECF244321}">
                <p14:modId xmlns:p14="http://schemas.microsoft.com/office/powerpoint/2010/main" val="423137480"/>
              </p:ext>
            </p:extLst>
          </p:nvPr>
        </p:nvGraphicFramePr>
        <p:xfrm>
          <a:off x="5657264" y="2138012"/>
          <a:ext cx="1519238" cy="1270000"/>
        </p:xfrm>
        <a:graphic>
          <a:graphicData uri="http://schemas.openxmlformats.org/presentationml/2006/ole">
            <mc:AlternateContent xmlns:mc="http://schemas.openxmlformats.org/markup-compatibility/2006">
              <mc:Choice xmlns:v="urn:schemas-microsoft-com:vml" Requires="v">
                <p:oleObj spid="_x0000_s146585" name="Equation" r:id="rId5" imgW="762000" imgH="635000" progId="Equation.DSMT4">
                  <p:embed/>
                </p:oleObj>
              </mc:Choice>
              <mc:Fallback>
                <p:oleObj name="Equation" r:id="rId5" imgW="762000" imgH="635000" progId="Equation.DSMT4">
                  <p:embed/>
                  <p:pic>
                    <p:nvPicPr>
                      <p:cNvPr id="0" name=""/>
                      <p:cNvPicPr/>
                      <p:nvPr/>
                    </p:nvPicPr>
                    <p:blipFill>
                      <a:blip r:embed="rId6"/>
                      <a:stretch>
                        <a:fillRect/>
                      </a:stretch>
                    </p:blipFill>
                    <p:spPr>
                      <a:xfrm>
                        <a:off x="5657264" y="2138012"/>
                        <a:ext cx="1519238" cy="1270000"/>
                      </a:xfrm>
                      <a:prstGeom prst="rect">
                        <a:avLst/>
                      </a:prstGeom>
                    </p:spPr>
                  </p:pic>
                </p:oleObj>
              </mc:Fallback>
            </mc:AlternateContent>
          </a:graphicData>
        </a:graphic>
      </p:graphicFrame>
      <p:sp>
        <p:nvSpPr>
          <p:cNvPr id="9" name="TextBox 8"/>
          <p:cNvSpPr txBox="1"/>
          <p:nvPr/>
        </p:nvSpPr>
        <p:spPr>
          <a:xfrm>
            <a:off x="238383" y="3621553"/>
            <a:ext cx="3505200" cy="646331"/>
          </a:xfrm>
          <a:prstGeom prst="rect">
            <a:avLst/>
          </a:prstGeom>
          <a:noFill/>
        </p:spPr>
        <p:txBody>
          <a:bodyPr wrap="square" rtlCol="0">
            <a:spAutoFit/>
          </a:bodyPr>
          <a:lstStyle/>
          <a:p>
            <a:r>
              <a:rPr lang="en-US" sz="1800" dirty="0" smtClean="0">
                <a:solidFill>
                  <a:srgbClr val="C00000"/>
                </a:solidFill>
                <a:latin typeface="+mn-lt"/>
              </a:rPr>
              <a:t>If there’s coupling, then there will always be a tune split </a:t>
            </a:r>
          </a:p>
        </p:txBody>
      </p:sp>
      <p:sp>
        <p:nvSpPr>
          <p:cNvPr id="11" name="Rectangle 10"/>
          <p:cNvSpPr/>
          <p:nvPr/>
        </p:nvSpPr>
        <p:spPr>
          <a:xfrm>
            <a:off x="4262396" y="3545353"/>
            <a:ext cx="4495800" cy="2590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62396" y="4840753"/>
            <a:ext cx="1981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700796" y="3545353"/>
            <a:ext cx="1905000" cy="11430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262396" y="4993153"/>
            <a:ext cx="1981200" cy="114300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700796" y="4840753"/>
            <a:ext cx="19812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Freeform 15"/>
          <p:cNvSpPr/>
          <p:nvPr/>
        </p:nvSpPr>
        <p:spPr>
          <a:xfrm>
            <a:off x="6248300" y="4682257"/>
            <a:ext cx="470388" cy="155448"/>
          </a:xfrm>
          <a:custGeom>
            <a:avLst/>
            <a:gdLst>
              <a:gd name="connsiteX0" fmla="*/ 0 w 470388"/>
              <a:gd name="connsiteY0" fmla="*/ 134388 h 134876"/>
              <a:gd name="connsiteX1" fmla="*/ 235194 w 470388"/>
              <a:gd name="connsiteY1" fmla="*/ 114230 h 134876"/>
              <a:gd name="connsiteX2" fmla="*/ 470388 w 470388"/>
              <a:gd name="connsiteY2" fmla="*/ 0 h 134876"/>
            </a:gdLst>
            <a:ahLst/>
            <a:cxnLst>
              <a:cxn ang="0">
                <a:pos x="connsiteX0" y="connsiteY0"/>
              </a:cxn>
              <a:cxn ang="0">
                <a:pos x="connsiteX1" y="connsiteY1"/>
              </a:cxn>
              <a:cxn ang="0">
                <a:pos x="connsiteX2" y="connsiteY2"/>
              </a:cxn>
            </a:cxnLst>
            <a:rect l="l" t="t" r="r" b="b"/>
            <a:pathLst>
              <a:path w="470388" h="134876">
                <a:moveTo>
                  <a:pt x="0" y="134388"/>
                </a:moveTo>
                <a:cubicBezTo>
                  <a:pt x="78398" y="135508"/>
                  <a:pt x="156796" y="136628"/>
                  <a:pt x="235194" y="114230"/>
                </a:cubicBezTo>
                <a:cubicBezTo>
                  <a:pt x="313592" y="91832"/>
                  <a:pt x="470388" y="0"/>
                  <a:pt x="470388" y="0"/>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rot="10800000">
            <a:off x="6243596" y="4840753"/>
            <a:ext cx="470388" cy="155448"/>
          </a:xfrm>
          <a:custGeom>
            <a:avLst/>
            <a:gdLst>
              <a:gd name="connsiteX0" fmla="*/ 0 w 470388"/>
              <a:gd name="connsiteY0" fmla="*/ 134388 h 134876"/>
              <a:gd name="connsiteX1" fmla="*/ 235194 w 470388"/>
              <a:gd name="connsiteY1" fmla="*/ 114230 h 134876"/>
              <a:gd name="connsiteX2" fmla="*/ 470388 w 470388"/>
              <a:gd name="connsiteY2" fmla="*/ 0 h 134876"/>
            </a:gdLst>
            <a:ahLst/>
            <a:cxnLst>
              <a:cxn ang="0">
                <a:pos x="connsiteX0" y="connsiteY0"/>
              </a:cxn>
              <a:cxn ang="0">
                <a:pos x="connsiteX1" y="connsiteY1"/>
              </a:cxn>
              <a:cxn ang="0">
                <a:pos x="connsiteX2" y="connsiteY2"/>
              </a:cxn>
            </a:cxnLst>
            <a:rect l="l" t="t" r="r" b="b"/>
            <a:pathLst>
              <a:path w="470388" h="134876">
                <a:moveTo>
                  <a:pt x="0" y="134388"/>
                </a:moveTo>
                <a:cubicBezTo>
                  <a:pt x="78398" y="135508"/>
                  <a:pt x="156796" y="136628"/>
                  <a:pt x="235194" y="114230"/>
                </a:cubicBezTo>
                <a:cubicBezTo>
                  <a:pt x="313592" y="91832"/>
                  <a:pt x="470388" y="0"/>
                  <a:pt x="470388" y="0"/>
                </a:cubicBezTo>
              </a:path>
            </a:pathLst>
          </a:cu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1590799526"/>
              </p:ext>
            </p:extLst>
          </p:nvPr>
        </p:nvGraphicFramePr>
        <p:xfrm>
          <a:off x="3843296" y="3621553"/>
          <a:ext cx="369888" cy="420688"/>
        </p:xfrm>
        <a:graphic>
          <a:graphicData uri="http://schemas.openxmlformats.org/presentationml/2006/ole">
            <mc:AlternateContent xmlns:mc="http://schemas.openxmlformats.org/markup-compatibility/2006">
              <mc:Choice xmlns:v="urn:schemas-microsoft-com:vml" Requires="v">
                <p:oleObj spid="_x0000_s146586" name="Equation" r:id="rId7" imgW="177800" imgH="203200" progId="Equation.DSMT4">
                  <p:embed/>
                </p:oleObj>
              </mc:Choice>
              <mc:Fallback>
                <p:oleObj name="Equation" r:id="rId7" imgW="177800" imgH="203200" progId="Equation.DSMT4">
                  <p:embed/>
                  <p:pic>
                    <p:nvPicPr>
                      <p:cNvPr id="0" name=""/>
                      <p:cNvPicPr/>
                      <p:nvPr/>
                    </p:nvPicPr>
                    <p:blipFill>
                      <a:blip r:embed="rId8"/>
                      <a:stretch>
                        <a:fillRect/>
                      </a:stretch>
                    </p:blipFill>
                    <p:spPr>
                      <a:xfrm>
                        <a:off x="3843296" y="3621553"/>
                        <a:ext cx="369888" cy="420688"/>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832349139"/>
              </p:ext>
            </p:extLst>
          </p:nvPr>
        </p:nvGraphicFramePr>
        <p:xfrm>
          <a:off x="3843296" y="4586753"/>
          <a:ext cx="368300" cy="473075"/>
        </p:xfrm>
        <a:graphic>
          <a:graphicData uri="http://schemas.openxmlformats.org/presentationml/2006/ole">
            <mc:AlternateContent xmlns:mc="http://schemas.openxmlformats.org/markup-compatibility/2006">
              <mc:Choice xmlns:v="urn:schemas-microsoft-com:vml" Requires="v">
                <p:oleObj spid="_x0000_s146587" name="Equation" r:id="rId9" imgW="177800" imgH="228600" progId="Equation.DSMT4">
                  <p:embed/>
                </p:oleObj>
              </mc:Choice>
              <mc:Fallback>
                <p:oleObj name="Equation" r:id="rId9" imgW="177800" imgH="228600" progId="Equation.DSMT4">
                  <p:embed/>
                  <p:pic>
                    <p:nvPicPr>
                      <p:cNvPr id="0" name=""/>
                      <p:cNvPicPr/>
                      <p:nvPr/>
                    </p:nvPicPr>
                    <p:blipFill>
                      <a:blip r:embed="rId10"/>
                      <a:stretch>
                        <a:fillRect/>
                      </a:stretch>
                    </p:blipFill>
                    <p:spPr>
                      <a:xfrm>
                        <a:off x="3843296" y="4586753"/>
                        <a:ext cx="368300" cy="4730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780372002"/>
              </p:ext>
            </p:extLst>
          </p:nvPr>
        </p:nvGraphicFramePr>
        <p:xfrm>
          <a:off x="8385192" y="6142047"/>
          <a:ext cx="366713" cy="420688"/>
        </p:xfrm>
        <a:graphic>
          <a:graphicData uri="http://schemas.openxmlformats.org/presentationml/2006/ole">
            <mc:AlternateContent xmlns:mc="http://schemas.openxmlformats.org/markup-compatibility/2006">
              <mc:Choice xmlns:v="urn:schemas-microsoft-com:vml" Requires="v">
                <p:oleObj spid="_x0000_s146588" name="Equation" r:id="rId11" imgW="177800" imgH="203200" progId="Equation.DSMT4">
                  <p:embed/>
                </p:oleObj>
              </mc:Choice>
              <mc:Fallback>
                <p:oleObj name="Equation" r:id="rId11" imgW="177800" imgH="203200" progId="Equation.DSMT4">
                  <p:embed/>
                  <p:pic>
                    <p:nvPicPr>
                      <p:cNvPr id="0" name=""/>
                      <p:cNvPicPr/>
                      <p:nvPr/>
                    </p:nvPicPr>
                    <p:blipFill>
                      <a:blip r:embed="rId12"/>
                      <a:stretch>
                        <a:fillRect/>
                      </a:stretch>
                    </p:blipFill>
                    <p:spPr>
                      <a:xfrm>
                        <a:off x="8385192" y="6142047"/>
                        <a:ext cx="366713" cy="420688"/>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365286833"/>
              </p:ext>
            </p:extLst>
          </p:nvPr>
        </p:nvGraphicFramePr>
        <p:xfrm>
          <a:off x="7565984" y="3545353"/>
          <a:ext cx="368300" cy="420688"/>
        </p:xfrm>
        <a:graphic>
          <a:graphicData uri="http://schemas.openxmlformats.org/presentationml/2006/ole">
            <mc:AlternateContent xmlns:mc="http://schemas.openxmlformats.org/markup-compatibility/2006">
              <mc:Choice xmlns:v="urn:schemas-microsoft-com:vml" Requires="v">
                <p:oleObj spid="_x0000_s146589" name="Equation" r:id="rId13" imgW="177800" imgH="203200" progId="Equation.DSMT4">
                  <p:embed/>
                </p:oleObj>
              </mc:Choice>
              <mc:Fallback>
                <p:oleObj name="Equation" r:id="rId13" imgW="177800" imgH="203200" progId="Equation.DSMT4">
                  <p:embed/>
                  <p:pic>
                    <p:nvPicPr>
                      <p:cNvPr id="0" name=""/>
                      <p:cNvPicPr/>
                      <p:nvPr/>
                    </p:nvPicPr>
                    <p:blipFill>
                      <a:blip r:embed="rId14"/>
                      <a:stretch>
                        <a:fillRect/>
                      </a:stretch>
                    </p:blipFill>
                    <p:spPr>
                      <a:xfrm>
                        <a:off x="7565984" y="3545353"/>
                        <a:ext cx="368300" cy="420688"/>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2881328623"/>
              </p:ext>
            </p:extLst>
          </p:nvPr>
        </p:nvGraphicFramePr>
        <p:xfrm>
          <a:off x="8035884" y="4459753"/>
          <a:ext cx="368300" cy="420688"/>
        </p:xfrm>
        <a:graphic>
          <a:graphicData uri="http://schemas.openxmlformats.org/presentationml/2006/ole">
            <mc:AlternateContent xmlns:mc="http://schemas.openxmlformats.org/markup-compatibility/2006">
              <mc:Choice xmlns:v="urn:schemas-microsoft-com:vml" Requires="v">
                <p:oleObj spid="_x0000_s146590" name="Equation" r:id="rId15" imgW="177800" imgH="203200" progId="Equation.DSMT4">
                  <p:embed/>
                </p:oleObj>
              </mc:Choice>
              <mc:Fallback>
                <p:oleObj name="Equation" r:id="rId15" imgW="177800" imgH="203200" progId="Equation.DSMT4">
                  <p:embed/>
                  <p:pic>
                    <p:nvPicPr>
                      <p:cNvPr id="0" name=""/>
                      <p:cNvPicPr/>
                      <p:nvPr/>
                    </p:nvPicPr>
                    <p:blipFill>
                      <a:blip r:embed="rId16"/>
                      <a:stretch>
                        <a:fillRect/>
                      </a:stretch>
                    </p:blipFill>
                    <p:spPr>
                      <a:xfrm>
                        <a:off x="8035884" y="4459753"/>
                        <a:ext cx="368300" cy="420688"/>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548056012"/>
              </p:ext>
            </p:extLst>
          </p:nvPr>
        </p:nvGraphicFramePr>
        <p:xfrm>
          <a:off x="6759534" y="5120153"/>
          <a:ext cx="949325" cy="473075"/>
        </p:xfrm>
        <a:graphic>
          <a:graphicData uri="http://schemas.openxmlformats.org/presentationml/2006/ole">
            <mc:AlternateContent xmlns:mc="http://schemas.openxmlformats.org/markup-compatibility/2006">
              <mc:Choice xmlns:v="urn:schemas-microsoft-com:vml" Requires="v">
                <p:oleObj spid="_x0000_s146591" name="Equation" r:id="rId17" imgW="457200" imgH="228600" progId="Equation.DSMT4">
                  <p:embed/>
                </p:oleObj>
              </mc:Choice>
              <mc:Fallback>
                <p:oleObj name="Equation" r:id="rId17" imgW="457200" imgH="228600" progId="Equation.DSMT4">
                  <p:embed/>
                  <p:pic>
                    <p:nvPicPr>
                      <p:cNvPr id="0" name=""/>
                      <p:cNvPicPr/>
                      <p:nvPr/>
                    </p:nvPicPr>
                    <p:blipFill>
                      <a:blip r:embed="rId18"/>
                      <a:stretch>
                        <a:fillRect/>
                      </a:stretch>
                    </p:blipFill>
                    <p:spPr>
                      <a:xfrm>
                        <a:off x="6759534" y="5120153"/>
                        <a:ext cx="949325" cy="473075"/>
                      </a:xfrm>
                      <a:prstGeom prst="rect">
                        <a:avLst/>
                      </a:prstGeom>
                    </p:spPr>
                  </p:pic>
                </p:oleObj>
              </mc:Fallback>
            </mc:AlternateContent>
          </a:graphicData>
        </a:graphic>
      </p:graphicFrame>
      <p:cxnSp>
        <p:nvCxnSpPr>
          <p:cNvPr id="25" name="Straight Arrow Connector 24"/>
          <p:cNvCxnSpPr/>
          <p:nvPr/>
        </p:nvCxnSpPr>
        <p:spPr>
          <a:xfrm flipH="1" flipV="1">
            <a:off x="6548396" y="4916953"/>
            <a:ext cx="228600" cy="304800"/>
          </a:xfrm>
          <a:prstGeom prst="straightConnector1">
            <a:avLst/>
          </a:prstGeom>
          <a:ln w="12700">
            <a:solidFill>
              <a:srgbClr val="CC3399"/>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6" name="Object 25"/>
          <p:cNvGraphicFramePr>
            <a:graphicFrameLocks noChangeAspect="1"/>
          </p:cNvGraphicFramePr>
          <p:nvPr>
            <p:extLst>
              <p:ext uri="{D42A27DB-BD31-4B8C-83A1-F6EECF244321}">
                <p14:modId xmlns:p14="http://schemas.microsoft.com/office/powerpoint/2010/main" val="1642320872"/>
              </p:ext>
            </p:extLst>
          </p:nvPr>
        </p:nvGraphicFramePr>
        <p:xfrm>
          <a:off x="903288" y="4346769"/>
          <a:ext cx="2345659" cy="1946028"/>
        </p:xfrm>
        <a:graphic>
          <a:graphicData uri="http://schemas.openxmlformats.org/presentationml/2006/ole">
            <mc:AlternateContent xmlns:mc="http://schemas.openxmlformats.org/markup-compatibility/2006">
              <mc:Choice xmlns:v="urn:schemas-microsoft-com:vml" Requires="v">
                <p:oleObj spid="_x0000_s146592" name="Equation" r:id="rId19" imgW="1397000" imgH="1155700" progId="Equation.DSMT4">
                  <p:embed/>
                </p:oleObj>
              </mc:Choice>
              <mc:Fallback>
                <p:oleObj name="Equation" r:id="rId19" imgW="1397000" imgH="1155700" progId="Equation.DSMT4">
                  <p:embed/>
                  <p:pic>
                    <p:nvPicPr>
                      <p:cNvPr id="0" name=""/>
                      <p:cNvPicPr/>
                      <p:nvPr/>
                    </p:nvPicPr>
                    <p:blipFill>
                      <a:blip r:embed="rId20"/>
                      <a:stretch>
                        <a:fillRect/>
                      </a:stretch>
                    </p:blipFill>
                    <p:spPr>
                      <a:xfrm>
                        <a:off x="903288" y="4346769"/>
                        <a:ext cx="2345659" cy="1946028"/>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589126977"/>
              </p:ext>
            </p:extLst>
          </p:nvPr>
        </p:nvGraphicFramePr>
        <p:xfrm>
          <a:off x="4894067" y="1098775"/>
          <a:ext cx="1281358" cy="469864"/>
        </p:xfrm>
        <a:graphic>
          <a:graphicData uri="http://schemas.openxmlformats.org/presentationml/2006/ole">
            <mc:AlternateContent xmlns:mc="http://schemas.openxmlformats.org/markup-compatibility/2006">
              <mc:Choice xmlns:v="urn:schemas-microsoft-com:vml" Requires="v">
                <p:oleObj spid="_x0000_s146593" name="Equation" r:id="rId21" imgW="762000" imgH="279400" progId="Equation.DSMT4">
                  <p:embed/>
                </p:oleObj>
              </mc:Choice>
              <mc:Fallback>
                <p:oleObj name="Equation" r:id="rId21" imgW="762000" imgH="279400" progId="Equation.DSMT4">
                  <p:embed/>
                  <p:pic>
                    <p:nvPicPr>
                      <p:cNvPr id="0" name=""/>
                      <p:cNvPicPr/>
                      <p:nvPr/>
                    </p:nvPicPr>
                    <p:blipFill>
                      <a:blip r:embed="rId22"/>
                      <a:stretch>
                        <a:fillRect/>
                      </a:stretch>
                    </p:blipFill>
                    <p:spPr>
                      <a:xfrm>
                        <a:off x="4894067" y="1098775"/>
                        <a:ext cx="1281358" cy="469864"/>
                      </a:xfrm>
                      <a:prstGeom prst="rect">
                        <a:avLst/>
                      </a:prstGeom>
                    </p:spPr>
                  </p:pic>
                </p:oleObj>
              </mc:Fallback>
            </mc:AlternateContent>
          </a:graphicData>
        </a:graphic>
      </p:graphicFrame>
      <p:cxnSp>
        <p:nvCxnSpPr>
          <p:cNvPr id="23" name="Straight Arrow Connector 22"/>
          <p:cNvCxnSpPr/>
          <p:nvPr/>
        </p:nvCxnSpPr>
        <p:spPr>
          <a:xfrm flipH="1">
            <a:off x="3344119" y="1475045"/>
            <a:ext cx="1256679" cy="96577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846605" y="5137282"/>
            <a:ext cx="2497514" cy="115551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369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187" y="379928"/>
            <a:ext cx="7886700" cy="600164"/>
          </a:xfrm>
        </p:spPr>
        <p:txBody>
          <a:bodyPr/>
          <a:lstStyle/>
          <a:p>
            <a:r>
              <a:rPr lang="en-US" dirty="0" smtClean="0"/>
              <a:t>Example: Tune Coupling in LHC</a:t>
            </a:r>
            <a:endParaRPr lang="en-US"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7" name="Picture 1" descr="https://ab-dep-op-elogbook.web.cern.ch/ab-dep-op-elogbook/elogbook/attach.php?attachId=1056849&amp;type=png&amp;fname=20091205104902.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5733" y="1118624"/>
            <a:ext cx="7423413" cy="5357967"/>
          </a:xfrm>
          <a:prstGeom prst="rect">
            <a:avLst/>
          </a:prstGeom>
          <a:noFill/>
        </p:spPr>
      </p:pic>
      <p:cxnSp>
        <p:nvCxnSpPr>
          <p:cNvPr id="9" name="Straight Arrow Connector 8"/>
          <p:cNvCxnSpPr/>
          <p:nvPr/>
        </p:nvCxnSpPr>
        <p:spPr>
          <a:xfrm flipV="1">
            <a:off x="5735471" y="2953035"/>
            <a:ext cx="873062" cy="1719875"/>
          </a:xfrm>
          <a:prstGeom prst="straightConnector1">
            <a:avLst/>
          </a:prstGeom>
          <a:ln w="127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6866758" y="3058874"/>
            <a:ext cx="813260" cy="1488611"/>
          </a:xfrm>
          <a:prstGeom prst="straightConnector1">
            <a:avLst/>
          </a:prstGeom>
          <a:ln w="12700">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5268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582" y="457716"/>
            <a:ext cx="7886700" cy="600164"/>
          </a:xfrm>
        </p:spPr>
        <p:txBody>
          <a:bodyPr/>
          <a:lstStyle/>
          <a:p>
            <a:r>
              <a:rPr lang="en-US" dirty="0" smtClean="0"/>
              <a:t>Perturbations (non-linear or otherwise)</a:t>
            </a:r>
            <a:endParaRPr lang="en-US" dirty="0"/>
          </a:p>
        </p:txBody>
      </p:sp>
      <p:sp>
        <p:nvSpPr>
          <p:cNvPr id="3" name="Content Placeholder 2"/>
          <p:cNvSpPr>
            <a:spLocks noGrp="1"/>
          </p:cNvSpPr>
          <p:nvPr>
            <p:ph idx="1"/>
          </p:nvPr>
        </p:nvSpPr>
        <p:spPr>
          <a:xfrm>
            <a:off x="487067" y="1124726"/>
            <a:ext cx="8251825" cy="4607334"/>
          </a:xfrm>
        </p:spPr>
        <p:txBody>
          <a:bodyPr>
            <a:normAutofit/>
          </a:bodyPr>
          <a:lstStyle/>
          <a:p>
            <a:r>
              <a:rPr lang="en-US" sz="2000" dirty="0" smtClean="0">
                <a:latin typeface="+mn-lt"/>
              </a:rPr>
              <a:t>In our earlier lectures, we found the general equations of motion</a:t>
            </a:r>
          </a:p>
          <a:p>
            <a:endParaRPr lang="en-US" sz="2000" dirty="0" smtClean="0">
              <a:latin typeface="+mn-lt"/>
            </a:endParaRPr>
          </a:p>
          <a:p>
            <a:endParaRPr lang="en-US" sz="2000" dirty="0" smtClean="0">
              <a:latin typeface="+mn-lt"/>
            </a:endParaRPr>
          </a:p>
          <a:p>
            <a:endParaRPr lang="en-US" sz="2000" dirty="0" smtClean="0">
              <a:latin typeface="+mn-lt"/>
            </a:endParaRPr>
          </a:p>
          <a:p>
            <a:endParaRPr lang="en-US" sz="1000" dirty="0" smtClean="0">
              <a:latin typeface="+mn-lt"/>
            </a:endParaRPr>
          </a:p>
          <a:p>
            <a:endParaRPr lang="en-US" sz="2000" dirty="0" smtClean="0">
              <a:latin typeface="+mn-lt"/>
            </a:endParaRPr>
          </a:p>
          <a:p>
            <a:r>
              <a:rPr lang="en-US" sz="2000" dirty="0" smtClean="0">
                <a:latin typeface="+mn-lt"/>
              </a:rPr>
              <a:t>We initially considered only the linear </a:t>
            </a:r>
            <a:br>
              <a:rPr lang="en-US" sz="2000" dirty="0" smtClean="0">
                <a:latin typeface="+mn-lt"/>
              </a:rPr>
            </a:br>
            <a:r>
              <a:rPr lang="en-US" sz="2000" dirty="0" smtClean="0">
                <a:latin typeface="+mn-lt"/>
              </a:rPr>
              <a:t>fields, but now we will bundle all </a:t>
            </a:r>
            <a:br>
              <a:rPr lang="en-US" sz="2000" dirty="0" smtClean="0">
                <a:latin typeface="+mn-lt"/>
              </a:rPr>
            </a:br>
            <a:r>
              <a:rPr lang="en-US" sz="2000" dirty="0" smtClean="0">
                <a:latin typeface="+mn-lt"/>
              </a:rPr>
              <a:t>additional terms into ΔB</a:t>
            </a:r>
          </a:p>
          <a:p>
            <a:pPr lvl="1"/>
            <a:r>
              <a:rPr lang="en-US" sz="1800" dirty="0" smtClean="0">
                <a:latin typeface="+mn-lt"/>
              </a:rPr>
              <a:t>non-linear plus linear field errors</a:t>
            </a:r>
          </a:p>
          <a:p>
            <a:r>
              <a:rPr lang="en-US" sz="2000" dirty="0" smtClean="0">
                <a:latin typeface="+mn-lt"/>
              </a:rPr>
              <a:t>We see that if we keep the lowest</a:t>
            </a:r>
            <a:br>
              <a:rPr lang="en-US" sz="2000" dirty="0" smtClean="0">
                <a:latin typeface="+mn-lt"/>
              </a:rPr>
            </a:br>
            <a:r>
              <a:rPr lang="en-US" sz="2000" dirty="0" smtClean="0">
                <a:latin typeface="+mn-lt"/>
              </a:rPr>
              <a:t>order term in ΔB, we have</a:t>
            </a:r>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graphicFrame>
        <p:nvGraphicFramePr>
          <p:cNvPr id="37890" name="Object 2"/>
          <p:cNvGraphicFramePr>
            <a:graphicFrameLocks noChangeAspect="1"/>
          </p:cNvGraphicFramePr>
          <p:nvPr>
            <p:extLst>
              <p:ext uri="{D42A27DB-BD31-4B8C-83A1-F6EECF244321}">
                <p14:modId xmlns:p14="http://schemas.microsoft.com/office/powerpoint/2010/main" val="885718887"/>
              </p:ext>
            </p:extLst>
          </p:nvPr>
        </p:nvGraphicFramePr>
        <p:xfrm>
          <a:off x="1143754" y="1481350"/>
          <a:ext cx="2914650" cy="1717675"/>
        </p:xfrm>
        <a:graphic>
          <a:graphicData uri="http://schemas.openxmlformats.org/presentationml/2006/ole">
            <mc:AlternateContent xmlns:mc="http://schemas.openxmlformats.org/markup-compatibility/2006">
              <mc:Choice xmlns:v="urn:schemas-microsoft-com:vml" Requires="v">
                <p:oleObj spid="_x0000_s1071" name="Equation" r:id="rId3" imgW="1892300" imgH="1117600" progId="Equation.DSMT4">
                  <p:embed/>
                </p:oleObj>
              </mc:Choice>
              <mc:Fallback>
                <p:oleObj name="Equation" r:id="rId3" imgW="1892300" imgH="1117600" progId="Equation.DSMT4">
                  <p:embed/>
                  <p:pic>
                    <p:nvPicPr>
                      <p:cNvPr id="0" name=""/>
                      <p:cNvPicPr>
                        <a:picLocks noChangeAspect="1" noChangeArrowheads="1"/>
                      </p:cNvPicPr>
                      <p:nvPr/>
                    </p:nvPicPr>
                    <p:blipFill>
                      <a:blip r:embed="rId4"/>
                      <a:srcRect/>
                      <a:stretch>
                        <a:fillRect/>
                      </a:stretch>
                    </p:blipFill>
                    <p:spPr bwMode="auto">
                      <a:xfrm>
                        <a:off x="1143754" y="1481350"/>
                        <a:ext cx="2914650" cy="1717675"/>
                      </a:xfrm>
                      <a:prstGeom prst="rect">
                        <a:avLst/>
                      </a:prstGeom>
                      <a:noFill/>
                      <a:extLst/>
                    </p:spPr>
                  </p:pic>
                </p:oleObj>
              </mc:Fallback>
            </mc:AlternateContent>
          </a:graphicData>
        </a:graphic>
      </p:graphicFrame>
      <p:graphicFrame>
        <p:nvGraphicFramePr>
          <p:cNvPr id="37891" name="Object 3"/>
          <p:cNvGraphicFramePr>
            <a:graphicFrameLocks noChangeAspect="1"/>
          </p:cNvGraphicFramePr>
          <p:nvPr>
            <p:extLst>
              <p:ext uri="{D42A27DB-BD31-4B8C-83A1-F6EECF244321}">
                <p14:modId xmlns:p14="http://schemas.microsoft.com/office/powerpoint/2010/main" val="3215290210"/>
              </p:ext>
            </p:extLst>
          </p:nvPr>
        </p:nvGraphicFramePr>
        <p:xfrm>
          <a:off x="5269288" y="2592840"/>
          <a:ext cx="3098800" cy="903288"/>
        </p:xfrm>
        <a:graphic>
          <a:graphicData uri="http://schemas.openxmlformats.org/presentationml/2006/ole">
            <mc:AlternateContent xmlns:mc="http://schemas.openxmlformats.org/markup-compatibility/2006">
              <mc:Choice xmlns:v="urn:schemas-microsoft-com:vml" Requires="v">
                <p:oleObj spid="_x0000_s1072" name="Equation" r:id="rId5" imgW="1562040" imgH="457200" progId="Equation.3">
                  <p:embed/>
                </p:oleObj>
              </mc:Choice>
              <mc:Fallback>
                <p:oleObj name="Equation" r:id="rId5" imgW="156204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9288" y="2592840"/>
                        <a:ext cx="3098800"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eft Brace 8"/>
          <p:cNvSpPr/>
          <p:nvPr/>
        </p:nvSpPr>
        <p:spPr>
          <a:xfrm rot="16200000" flipH="1">
            <a:off x="6280684" y="1897466"/>
            <a:ext cx="311458" cy="1079291"/>
          </a:xfrm>
          <a:prstGeom prst="leftBrace">
            <a:avLst>
              <a:gd name="adj1" fmla="val 8333"/>
              <a:gd name="adj2" fmla="val 4892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a:t>
            </a:r>
            <a:r>
              <a:rPr lang="en-US" dirty="0" err="1" smtClean="0"/>
              <a:t>Ω</a:t>
            </a:r>
            <a:endParaRPr lang="en-US" dirty="0"/>
          </a:p>
        </p:txBody>
      </p:sp>
      <p:sp>
        <p:nvSpPr>
          <p:cNvPr id="10" name="TextBox 9"/>
          <p:cNvSpPr txBox="1"/>
          <p:nvPr/>
        </p:nvSpPr>
        <p:spPr>
          <a:xfrm>
            <a:off x="5269288" y="1563699"/>
            <a:ext cx="1836955" cy="584775"/>
          </a:xfrm>
          <a:prstGeom prst="rect">
            <a:avLst/>
          </a:prstGeom>
          <a:noFill/>
        </p:spPr>
        <p:txBody>
          <a:bodyPr wrap="square" rtlCol="0">
            <a:spAutoFit/>
          </a:bodyPr>
          <a:lstStyle/>
          <a:p>
            <a:pPr algn="ctr"/>
            <a:r>
              <a:rPr lang="en-US" sz="1600" dirty="0" smtClean="0">
                <a:solidFill>
                  <a:srgbClr val="C00000"/>
                </a:solidFill>
                <a:latin typeface="+mn-lt"/>
              </a:rPr>
              <a:t>This part gave us the Hill’s equation</a:t>
            </a:r>
          </a:p>
        </p:txBody>
      </p:sp>
      <p:graphicFrame>
        <p:nvGraphicFramePr>
          <p:cNvPr id="37892" name="Object 4"/>
          <p:cNvGraphicFramePr>
            <a:graphicFrameLocks noChangeAspect="1"/>
          </p:cNvGraphicFramePr>
          <p:nvPr>
            <p:extLst>
              <p:ext uri="{D42A27DB-BD31-4B8C-83A1-F6EECF244321}">
                <p14:modId xmlns:p14="http://schemas.microsoft.com/office/powerpoint/2010/main" val="3178817484"/>
              </p:ext>
            </p:extLst>
          </p:nvPr>
        </p:nvGraphicFramePr>
        <p:xfrm>
          <a:off x="4867650" y="4712813"/>
          <a:ext cx="3500438" cy="1663700"/>
        </p:xfrm>
        <a:graphic>
          <a:graphicData uri="http://schemas.openxmlformats.org/presentationml/2006/ole">
            <mc:AlternateContent xmlns:mc="http://schemas.openxmlformats.org/markup-compatibility/2006">
              <mc:Choice xmlns:v="urn:schemas-microsoft-com:vml" Requires="v">
                <p:oleObj spid="_x0000_s1073" name="Equation" r:id="rId7" imgW="2235200" imgH="1066800" progId="Equation.DSMT4">
                  <p:embed/>
                </p:oleObj>
              </mc:Choice>
              <mc:Fallback>
                <p:oleObj name="Equation" r:id="rId7" imgW="2235200" imgH="1066800" progId="Equation.DSMT4">
                  <p:embed/>
                  <p:pic>
                    <p:nvPicPr>
                      <p:cNvPr id="0" name=""/>
                      <p:cNvPicPr>
                        <a:picLocks noChangeAspect="1" noChangeArrowheads="1"/>
                      </p:cNvPicPr>
                      <p:nvPr/>
                    </p:nvPicPr>
                    <p:blipFill>
                      <a:blip r:embed="rId8"/>
                      <a:srcRect/>
                      <a:stretch>
                        <a:fillRect/>
                      </a:stretch>
                    </p:blipFill>
                    <p:spPr bwMode="auto">
                      <a:xfrm>
                        <a:off x="4867650" y="4712813"/>
                        <a:ext cx="3500438" cy="1663700"/>
                      </a:xfrm>
                      <a:prstGeom prst="rect">
                        <a:avLst/>
                      </a:prstGeom>
                      <a:noFill/>
                      <a:ln w="19050">
                        <a:solidFill>
                          <a:srgbClr val="FF0000"/>
                        </a:solidFill>
                        <a:miter lim="800000"/>
                        <a:headEnd/>
                        <a:tailEnd/>
                      </a:ln>
                      <a:extLst/>
                    </p:spPr>
                  </p:pic>
                </p:oleObj>
              </mc:Fallback>
            </mc:AlternateContent>
          </a:graphicData>
        </a:graphic>
      </p:graphicFrame>
      <p:sp>
        <p:nvSpPr>
          <p:cNvPr id="12" name="Left Brace 11"/>
          <p:cNvSpPr/>
          <p:nvPr/>
        </p:nvSpPr>
        <p:spPr>
          <a:xfrm rot="16200000">
            <a:off x="7538038" y="3140597"/>
            <a:ext cx="322501" cy="1022517"/>
          </a:xfrm>
          <a:prstGeom prst="leftBrace">
            <a:avLst>
              <a:gd name="adj1" fmla="val 8333"/>
              <a:gd name="adj2" fmla="val 4892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smtClean="0"/>
              <a:t>≈</a:t>
            </a:r>
            <a:r>
              <a:rPr lang="en-US" dirty="0" err="1" smtClean="0"/>
              <a:t>Ω</a:t>
            </a:r>
            <a:endParaRPr lang="en-US" dirty="0"/>
          </a:p>
        </p:txBody>
      </p:sp>
      <p:sp>
        <p:nvSpPr>
          <p:cNvPr id="13" name="TextBox 12"/>
          <p:cNvSpPr txBox="1"/>
          <p:nvPr/>
        </p:nvSpPr>
        <p:spPr>
          <a:xfrm>
            <a:off x="6838056" y="3822411"/>
            <a:ext cx="1657272" cy="830997"/>
          </a:xfrm>
          <a:prstGeom prst="rect">
            <a:avLst/>
          </a:prstGeom>
          <a:noFill/>
        </p:spPr>
        <p:txBody>
          <a:bodyPr wrap="square" rtlCol="0">
            <a:spAutoFit/>
          </a:bodyPr>
          <a:lstStyle/>
          <a:p>
            <a:pPr algn="ctr"/>
            <a:r>
              <a:rPr lang="en-US" sz="1600" dirty="0" smtClean="0">
                <a:solidFill>
                  <a:srgbClr val="C00000"/>
                </a:solidFill>
                <a:latin typeface="+mn-lt"/>
              </a:rPr>
              <a:t>Move this to the other side of the equation</a:t>
            </a:r>
          </a:p>
        </p:txBody>
      </p:sp>
    </p:spTree>
    <p:extLst>
      <p:ext uri="{BB962C8B-B14F-4D97-AF65-F5344CB8AC3E}">
        <p14:creationId xmlns:p14="http://schemas.microsoft.com/office/powerpoint/2010/main" val="328881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86024" y="324014"/>
            <a:ext cx="7886700" cy="600164"/>
          </a:xfrm>
        </p:spPr>
        <p:txBody>
          <a:bodyPr/>
          <a:lstStyle/>
          <a:p>
            <a:r>
              <a:rPr lang="en-US" dirty="0" smtClean="0"/>
              <a:t>Coupling and Resonances</a:t>
            </a:r>
            <a:endParaRPr lang="en-US" dirty="0"/>
          </a:p>
        </p:txBody>
      </p:sp>
      <p:sp>
        <p:nvSpPr>
          <p:cNvPr id="2" name="Date Placeholder 1"/>
          <p:cNvSpPr>
            <a:spLocks noGrp="1"/>
          </p:cNvSpPr>
          <p:nvPr>
            <p:ph type="dt" sz="half" idx="10"/>
          </p:nvPr>
        </p:nvSpPr>
        <p:spPr/>
        <p:txBody>
          <a:bodyPr/>
          <a:lstStyle/>
          <a:p>
            <a:pPr>
              <a:defRPr/>
            </a:pPr>
            <a:r>
              <a:rPr lang="en-US" smtClean="0"/>
              <a:t>USPAS Fundamentals, June 4-15, 2018</a:t>
            </a:r>
            <a:endParaRPr lang="en-US" dirty="0"/>
          </a:p>
        </p:txBody>
      </p:sp>
      <p:sp>
        <p:nvSpPr>
          <p:cNvPr id="3" name="Footer Placeholder 2"/>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20</a:t>
            </a:fld>
            <a:endParaRPr lang="en-US"/>
          </a:p>
        </p:txBody>
      </p:sp>
      <p:sp>
        <p:nvSpPr>
          <p:cNvPr id="7" name="TextBox 6"/>
          <p:cNvSpPr txBox="1"/>
          <p:nvPr/>
        </p:nvSpPr>
        <p:spPr>
          <a:xfrm>
            <a:off x="826817" y="962539"/>
            <a:ext cx="6934200" cy="4247317"/>
          </a:xfrm>
          <a:prstGeom prst="rect">
            <a:avLst/>
          </a:prstGeom>
          <a:noFill/>
        </p:spPr>
        <p:txBody>
          <a:bodyPr wrap="square" rtlCol="0">
            <a:spAutoFit/>
          </a:bodyPr>
          <a:lstStyle/>
          <a:p>
            <a:r>
              <a:rPr lang="en-US" sz="1800" dirty="0" smtClean="0">
                <a:solidFill>
                  <a:srgbClr val="292934"/>
                </a:solidFill>
                <a:latin typeface="+mn-lt"/>
              </a:rPr>
              <a:t>Although we won’t derive it in detail, it’s clear that if motion is coupled, we can analyze the system in terms of the normal coordinates, and repeat the analysis in the last chapter.  In this case, the normal tunes will be linear combinations of the tunes in the two planes, and so the general condition for resonance becomes.</a:t>
            </a:r>
          </a:p>
          <a:p>
            <a:endParaRPr lang="en-US" sz="1800" dirty="0">
              <a:solidFill>
                <a:srgbClr val="292934"/>
              </a:solidFill>
              <a:latin typeface="+mn-lt"/>
            </a:endParaRPr>
          </a:p>
          <a:p>
            <a:endParaRPr lang="en-US" sz="1800" dirty="0" smtClean="0">
              <a:solidFill>
                <a:srgbClr val="292934"/>
              </a:solidFill>
              <a:latin typeface="+mn-lt"/>
            </a:endParaRPr>
          </a:p>
          <a:p>
            <a:r>
              <a:rPr lang="en-US" sz="1800" dirty="0" smtClean="0">
                <a:solidFill>
                  <a:srgbClr val="292934"/>
                </a:solidFill>
                <a:latin typeface="+mn-lt"/>
              </a:rPr>
              <a:t>This appears as a set of crossing</a:t>
            </a:r>
          </a:p>
          <a:p>
            <a:r>
              <a:rPr lang="en-US" sz="1800" dirty="0" smtClean="0">
                <a:solidFill>
                  <a:srgbClr val="292934"/>
                </a:solidFill>
                <a:latin typeface="+mn-lt"/>
              </a:rPr>
              <a:t>lines in the </a:t>
            </a:r>
            <a:r>
              <a:rPr lang="en-US" sz="1800" dirty="0" err="1" smtClean="0">
                <a:solidFill>
                  <a:srgbClr val="292934"/>
                </a:solidFill>
                <a:latin typeface="+mn-lt"/>
              </a:rPr>
              <a:t>nx,ny</a:t>
            </a:r>
            <a:r>
              <a:rPr lang="en-US" sz="1800" dirty="0" smtClean="0">
                <a:solidFill>
                  <a:srgbClr val="292934"/>
                </a:solidFill>
                <a:latin typeface="+mn-lt"/>
              </a:rPr>
              <a:t> “tune space”.</a:t>
            </a:r>
          </a:p>
          <a:p>
            <a:r>
              <a:rPr lang="en-US" sz="1800" dirty="0" smtClean="0">
                <a:solidFill>
                  <a:srgbClr val="292934"/>
                </a:solidFill>
                <a:latin typeface="+mn-lt"/>
              </a:rPr>
              <a:t>The width of individual lines</a:t>
            </a:r>
          </a:p>
          <a:p>
            <a:r>
              <a:rPr lang="en-US" sz="1800" dirty="0" smtClean="0">
                <a:solidFill>
                  <a:srgbClr val="292934"/>
                </a:solidFill>
                <a:latin typeface="+mn-lt"/>
              </a:rPr>
              <a:t>depends on the details of the</a:t>
            </a:r>
          </a:p>
          <a:p>
            <a:r>
              <a:rPr lang="en-US" sz="1800" dirty="0" smtClean="0">
                <a:solidFill>
                  <a:srgbClr val="292934"/>
                </a:solidFill>
                <a:latin typeface="+mn-lt"/>
              </a:rPr>
              <a:t>machine, and one tries to pick</a:t>
            </a:r>
          </a:p>
          <a:p>
            <a:r>
              <a:rPr lang="en-US" sz="1800" dirty="0" smtClean="0">
                <a:solidFill>
                  <a:srgbClr val="292934"/>
                </a:solidFill>
                <a:latin typeface="+mn-lt"/>
              </a:rPr>
              <a:t>a “working point” to avoid</a:t>
            </a:r>
          </a:p>
          <a:p>
            <a:r>
              <a:rPr lang="en-US" sz="1800" dirty="0" smtClean="0">
                <a:solidFill>
                  <a:srgbClr val="292934"/>
                </a:solidFill>
                <a:latin typeface="+mn-lt"/>
              </a:rPr>
              <a:t>the strongest resonances.</a:t>
            </a:r>
          </a:p>
        </p:txBody>
      </p:sp>
      <p:graphicFrame>
        <p:nvGraphicFramePr>
          <p:cNvPr id="8" name="Object 7"/>
          <p:cNvGraphicFramePr>
            <a:graphicFrameLocks noChangeAspect="1"/>
          </p:cNvGraphicFramePr>
          <p:nvPr>
            <p:extLst>
              <p:ext uri="{D42A27DB-BD31-4B8C-83A1-F6EECF244321}">
                <p14:modId xmlns:p14="http://schemas.microsoft.com/office/powerpoint/2010/main" val="642954914"/>
              </p:ext>
            </p:extLst>
          </p:nvPr>
        </p:nvGraphicFramePr>
        <p:xfrm>
          <a:off x="2198417" y="2486539"/>
          <a:ext cx="4757738" cy="457200"/>
        </p:xfrm>
        <a:graphic>
          <a:graphicData uri="http://schemas.openxmlformats.org/presentationml/2006/ole">
            <mc:AlternateContent xmlns:mc="http://schemas.openxmlformats.org/markup-compatibility/2006">
              <mc:Choice xmlns:v="urn:schemas-microsoft-com:vml" Requires="v">
                <p:oleObj spid="_x0000_s148489" name="Equation" r:id="rId3" imgW="2387600" imgH="228600" progId="Equation.DSMT4">
                  <p:embed/>
                </p:oleObj>
              </mc:Choice>
              <mc:Fallback>
                <p:oleObj name="Equation" r:id="rId3" imgW="2387600" imgH="228600" progId="Equation.DSMT4">
                  <p:embed/>
                  <p:pic>
                    <p:nvPicPr>
                      <p:cNvPr id="0" name=""/>
                      <p:cNvPicPr/>
                      <p:nvPr/>
                    </p:nvPicPr>
                    <p:blipFill>
                      <a:blip r:embed="rId4"/>
                      <a:stretch>
                        <a:fillRect/>
                      </a:stretch>
                    </p:blipFill>
                    <p:spPr>
                      <a:xfrm>
                        <a:off x="2198417" y="2486539"/>
                        <a:ext cx="4757738" cy="457200"/>
                      </a:xfrm>
                      <a:prstGeom prst="rect">
                        <a:avLst/>
                      </a:prstGeom>
                    </p:spPr>
                  </p:pic>
                </p:oleObj>
              </mc:Fallback>
            </mc:AlternateContent>
          </a:graphicData>
        </a:graphic>
      </p:graphicFrame>
      <p:sp>
        <p:nvSpPr>
          <p:cNvPr id="9" name="Rectangle 8"/>
          <p:cNvSpPr/>
          <p:nvPr/>
        </p:nvSpPr>
        <p:spPr>
          <a:xfrm>
            <a:off x="2122217" y="2410339"/>
            <a:ext cx="4876800" cy="533400"/>
          </a:xfrm>
          <a:prstGeom prst="rect">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p:cNvPicPr>
            <a:picLocks noChangeAspect="1"/>
          </p:cNvPicPr>
          <p:nvPr/>
        </p:nvPicPr>
        <p:blipFill rotWithShape="1">
          <a:blip r:embed="rId5" cstate="print">
            <a:extLst>
              <a:ext uri="{28A0092B-C50C-407E-A947-70E740481C1C}">
                <a14:useLocalDpi xmlns:a14="http://schemas.microsoft.com/office/drawing/2010/main"/>
              </a:ext>
            </a:extLst>
          </a:blip>
          <a:srcRect l="12670" t="-1030" r="13600" b="4968"/>
          <a:stretch/>
        </p:blipFill>
        <p:spPr>
          <a:xfrm>
            <a:off x="4332017" y="3096139"/>
            <a:ext cx="3657600" cy="3335808"/>
          </a:xfrm>
          <a:prstGeom prst="rect">
            <a:avLst/>
          </a:prstGeom>
        </p:spPr>
      </p:pic>
    </p:spTree>
    <p:extLst>
      <p:ext uri="{BB962C8B-B14F-4D97-AF65-F5344CB8AC3E}">
        <p14:creationId xmlns:p14="http://schemas.microsoft.com/office/powerpoint/2010/main" val="3388991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994" y="658253"/>
            <a:ext cx="7886700" cy="600164"/>
          </a:xfrm>
        </p:spPr>
        <p:txBody>
          <a:bodyPr/>
          <a:lstStyle/>
          <a:p>
            <a:r>
              <a:rPr lang="en-US" dirty="0" err="1" smtClean="0"/>
              <a:t>Floquet</a:t>
            </a:r>
            <a:r>
              <a:rPr lang="en-US" dirty="0" smtClean="0"/>
              <a:t> Transformation</a:t>
            </a:r>
            <a:endParaRPr lang="en-US" dirty="0"/>
          </a:p>
        </p:txBody>
      </p:sp>
      <p:sp>
        <p:nvSpPr>
          <p:cNvPr id="3" name="Content Placeholder 2"/>
          <p:cNvSpPr>
            <a:spLocks noGrp="1"/>
          </p:cNvSpPr>
          <p:nvPr>
            <p:ph idx="1"/>
          </p:nvPr>
        </p:nvSpPr>
        <p:spPr>
          <a:xfrm>
            <a:off x="503776" y="1392110"/>
            <a:ext cx="8251825" cy="2549416"/>
          </a:xfrm>
        </p:spPr>
        <p:txBody>
          <a:bodyPr/>
          <a:lstStyle/>
          <a:p>
            <a:r>
              <a:rPr lang="en-US" sz="2000" dirty="0" smtClean="0"/>
              <a:t>Evaluating these perturbed equations can be very complicated, so we will seek a transformation which will simplify things</a:t>
            </a:r>
          </a:p>
          <a:p>
            <a:r>
              <a:rPr lang="en-US" sz="2000" dirty="0" smtClean="0"/>
              <a:t>Our general equation of motion is</a:t>
            </a:r>
          </a:p>
          <a:p>
            <a:endParaRPr lang="en-US" sz="2000" dirty="0" smtClean="0"/>
          </a:p>
          <a:p>
            <a:endParaRPr lang="en-US" sz="2000" dirty="0" smtClean="0"/>
          </a:p>
          <a:p>
            <a:r>
              <a:rPr lang="en-US" sz="2000" dirty="0" smtClean="0"/>
              <a:t>This looks quite a bit like a harmonic oscillator, so not surprisingly there is a transformation which looks </a:t>
            </a:r>
            <a:r>
              <a:rPr lang="en-US" sz="2000" i="1" dirty="0" smtClean="0"/>
              <a:t>exactly</a:t>
            </a:r>
            <a:r>
              <a:rPr lang="en-US" sz="2000" dirty="0" smtClean="0"/>
              <a:t> like harmonic oscillations</a:t>
            </a:r>
            <a:endParaRPr lang="en-US" sz="2000"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635759760"/>
              </p:ext>
            </p:extLst>
          </p:nvPr>
        </p:nvGraphicFramePr>
        <p:xfrm>
          <a:off x="2327979" y="2545077"/>
          <a:ext cx="3323314" cy="474557"/>
        </p:xfrm>
        <a:graphic>
          <a:graphicData uri="http://schemas.openxmlformats.org/presentationml/2006/ole">
            <mc:AlternateContent xmlns:mc="http://schemas.openxmlformats.org/markup-compatibility/2006">
              <mc:Choice xmlns:v="urn:schemas-microsoft-com:vml" Requires="v">
                <p:oleObj spid="_x0000_s134176" name="Equation" r:id="rId3" imgW="1777680" imgH="253800" progId="Equation.3">
                  <p:embed/>
                </p:oleObj>
              </mc:Choice>
              <mc:Fallback>
                <p:oleObj name="Equation" r:id="rId3" imgW="17776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7979" y="2545077"/>
                        <a:ext cx="3323314" cy="4745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67" name="Object 3"/>
          <p:cNvGraphicFramePr>
            <a:graphicFrameLocks noChangeAspect="1"/>
          </p:cNvGraphicFramePr>
          <p:nvPr>
            <p:extLst>
              <p:ext uri="{D42A27DB-BD31-4B8C-83A1-F6EECF244321}">
                <p14:modId xmlns:p14="http://schemas.microsoft.com/office/powerpoint/2010/main" val="2398005359"/>
              </p:ext>
            </p:extLst>
          </p:nvPr>
        </p:nvGraphicFramePr>
        <p:xfrm>
          <a:off x="2371908" y="3986449"/>
          <a:ext cx="4105285" cy="1991974"/>
        </p:xfrm>
        <a:graphic>
          <a:graphicData uri="http://schemas.openxmlformats.org/presentationml/2006/ole">
            <mc:AlternateContent xmlns:mc="http://schemas.openxmlformats.org/markup-compatibility/2006">
              <mc:Choice xmlns:v="urn:schemas-microsoft-com:vml" Requires="v">
                <p:oleObj spid="_x0000_s134177" name="Equation" r:id="rId5" imgW="1828800" imgH="888840" progId="Equation.DSMT4">
                  <p:embed/>
                </p:oleObj>
              </mc:Choice>
              <mc:Fallback>
                <p:oleObj name="Equation" r:id="rId5" imgW="1828800" imgH="8888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1908" y="3986449"/>
                        <a:ext cx="4105285" cy="1991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80946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014" y="350942"/>
            <a:ext cx="7886700" cy="600164"/>
          </a:xfrm>
        </p:spPr>
        <p:txBody>
          <a:bodyPr/>
          <a:lstStyle/>
          <a:p>
            <a:r>
              <a:rPr lang="en-US" dirty="0" smtClean="0">
                <a:solidFill>
                  <a:srgbClr val="292934"/>
                </a:solidFill>
              </a:rPr>
              <a:t>Plugging back into the Equation</a:t>
            </a:r>
            <a:endParaRPr lang="en-US" dirty="0">
              <a:solidFill>
                <a:srgbClr val="292934"/>
              </a:solidFill>
            </a:endParaRPr>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graphicFrame>
        <p:nvGraphicFramePr>
          <p:cNvPr id="7" name="Content Placeholder 6"/>
          <p:cNvGraphicFramePr>
            <a:graphicFrameLocks noGrp="1" noChangeAspect="1"/>
          </p:cNvGraphicFramePr>
          <p:nvPr>
            <p:ph idx="1"/>
            <p:extLst>
              <p:ext uri="{D42A27DB-BD31-4B8C-83A1-F6EECF244321}">
                <p14:modId xmlns:p14="http://schemas.microsoft.com/office/powerpoint/2010/main" val="3617207776"/>
              </p:ext>
            </p:extLst>
          </p:nvPr>
        </p:nvGraphicFramePr>
        <p:xfrm>
          <a:off x="1110688" y="926244"/>
          <a:ext cx="5198634" cy="3656586"/>
        </p:xfrm>
        <a:graphic>
          <a:graphicData uri="http://schemas.openxmlformats.org/presentationml/2006/ole">
            <mc:AlternateContent xmlns:mc="http://schemas.openxmlformats.org/markup-compatibility/2006">
              <mc:Choice xmlns:v="urn:schemas-microsoft-com:vml" Requires="v">
                <p:oleObj spid="_x0000_s135236" name="Equation" r:id="rId3" imgW="3035160" imgH="2133360" progId="Equation.3">
                  <p:embed/>
                </p:oleObj>
              </mc:Choice>
              <mc:Fallback>
                <p:oleObj name="Equation" r:id="rId3" imgW="3035160" imgH="2133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688" y="926244"/>
                        <a:ext cx="5198634" cy="3656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854919" y="4598323"/>
            <a:ext cx="6041036" cy="369332"/>
          </a:xfrm>
          <a:prstGeom prst="rect">
            <a:avLst/>
          </a:prstGeom>
          <a:noFill/>
        </p:spPr>
        <p:txBody>
          <a:bodyPr wrap="square" rtlCol="0">
            <a:spAutoFit/>
          </a:bodyPr>
          <a:lstStyle/>
          <a:p>
            <a:r>
              <a:rPr lang="en-US" sz="1800" dirty="0" smtClean="0">
                <a:solidFill>
                  <a:srgbClr val="292934"/>
                </a:solidFill>
                <a:latin typeface="+mn-lt"/>
              </a:rPr>
              <a:t>So our differential equation becomes</a:t>
            </a:r>
          </a:p>
        </p:txBody>
      </p:sp>
      <p:graphicFrame>
        <p:nvGraphicFramePr>
          <p:cNvPr id="38916" name="Content Placeholder 6"/>
          <p:cNvGraphicFramePr>
            <a:graphicFrameLocks noChangeAspect="1"/>
          </p:cNvGraphicFramePr>
          <p:nvPr>
            <p:extLst>
              <p:ext uri="{D42A27DB-BD31-4B8C-83A1-F6EECF244321}">
                <p14:modId xmlns:p14="http://schemas.microsoft.com/office/powerpoint/2010/main" val="445561421"/>
              </p:ext>
            </p:extLst>
          </p:nvPr>
        </p:nvGraphicFramePr>
        <p:xfrm>
          <a:off x="1938309" y="5045266"/>
          <a:ext cx="5048250" cy="1566863"/>
        </p:xfrm>
        <a:graphic>
          <a:graphicData uri="http://schemas.openxmlformats.org/presentationml/2006/ole">
            <mc:AlternateContent xmlns:mc="http://schemas.openxmlformats.org/markup-compatibility/2006">
              <mc:Choice xmlns:v="urn:schemas-microsoft-com:vml" Requires="v">
                <p:oleObj spid="_x0000_s135237" name="Equation" r:id="rId5" imgW="2946240" imgH="914400" progId="Equation.DSMT4">
                  <p:embed/>
                </p:oleObj>
              </mc:Choice>
              <mc:Fallback>
                <p:oleObj name="Equation" r:id="rId5" imgW="2946240" imgH="914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309" y="5045266"/>
                        <a:ext cx="5048250" cy="156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Content Placeholder 6"/>
          <p:cNvGraphicFramePr>
            <a:graphicFrameLocks noChangeAspect="1"/>
          </p:cNvGraphicFramePr>
          <p:nvPr>
            <p:extLst>
              <p:ext uri="{D42A27DB-BD31-4B8C-83A1-F6EECF244321}">
                <p14:modId xmlns:p14="http://schemas.microsoft.com/office/powerpoint/2010/main" val="1776729211"/>
              </p:ext>
            </p:extLst>
          </p:nvPr>
        </p:nvGraphicFramePr>
        <p:xfrm>
          <a:off x="6448425" y="536575"/>
          <a:ext cx="1277938" cy="522288"/>
        </p:xfrm>
        <a:graphic>
          <a:graphicData uri="http://schemas.openxmlformats.org/presentationml/2006/ole">
            <mc:AlternateContent xmlns:mc="http://schemas.openxmlformats.org/markup-compatibility/2006">
              <mc:Choice xmlns:v="urn:schemas-microsoft-com:vml" Requires="v">
                <p:oleObj spid="_x0000_s135238" name="Equation" r:id="rId7" imgW="1117600" imgH="457200" progId="Equation.DSMT4">
                  <p:embed/>
                </p:oleObj>
              </mc:Choice>
              <mc:Fallback>
                <p:oleObj name="Equation" r:id="rId7" imgW="1117600" imgH="457200" progId="Equation.DSMT4">
                  <p:embed/>
                  <p:pic>
                    <p:nvPicPr>
                      <p:cNvPr id="0" name=""/>
                      <p:cNvPicPr>
                        <a:picLocks noChangeAspect="1" noChangeArrowheads="1"/>
                      </p:cNvPicPr>
                      <p:nvPr/>
                    </p:nvPicPr>
                    <p:blipFill>
                      <a:blip r:embed="rId8"/>
                      <a:srcRect/>
                      <a:stretch>
                        <a:fillRect/>
                      </a:stretch>
                    </p:blipFill>
                    <p:spPr bwMode="auto">
                      <a:xfrm>
                        <a:off x="6448425" y="536575"/>
                        <a:ext cx="1277938" cy="522288"/>
                      </a:xfrm>
                      <a:prstGeom prst="rect">
                        <a:avLst/>
                      </a:prstGeom>
                      <a:noFill/>
                      <a:extLst/>
                    </p:spPr>
                  </p:pic>
                </p:oleObj>
              </mc:Fallback>
            </mc:AlternateContent>
          </a:graphicData>
        </a:graphic>
      </p:graphicFrame>
      <p:cxnSp>
        <p:nvCxnSpPr>
          <p:cNvPr id="11" name="Straight Arrow Connector 10"/>
          <p:cNvCxnSpPr/>
          <p:nvPr/>
        </p:nvCxnSpPr>
        <p:spPr>
          <a:xfrm flipH="1">
            <a:off x="4150459" y="1078958"/>
            <a:ext cx="2224376" cy="45752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653523" y="2128118"/>
            <a:ext cx="2721312" cy="4101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6" name="Content Placeholder 6"/>
          <p:cNvGraphicFramePr>
            <a:graphicFrameLocks noChangeAspect="1"/>
          </p:cNvGraphicFramePr>
          <p:nvPr>
            <p:extLst>
              <p:ext uri="{D42A27DB-BD31-4B8C-83A1-F6EECF244321}">
                <p14:modId xmlns:p14="http://schemas.microsoft.com/office/powerpoint/2010/main" val="3993868504"/>
              </p:ext>
            </p:extLst>
          </p:nvPr>
        </p:nvGraphicFramePr>
        <p:xfrm>
          <a:off x="6552015" y="2276323"/>
          <a:ext cx="506413" cy="523875"/>
        </p:xfrm>
        <a:graphic>
          <a:graphicData uri="http://schemas.openxmlformats.org/presentationml/2006/ole">
            <mc:AlternateContent xmlns:mc="http://schemas.openxmlformats.org/markup-compatibility/2006">
              <mc:Choice xmlns:v="urn:schemas-microsoft-com:vml" Requires="v">
                <p:oleObj spid="_x0000_s135239" name="Equation" r:id="rId9" imgW="444500" imgH="457200" progId="Equation.DSMT4">
                  <p:embed/>
                </p:oleObj>
              </mc:Choice>
              <mc:Fallback>
                <p:oleObj name="Equation" r:id="rId9" imgW="444500" imgH="457200" progId="Equation.DSMT4">
                  <p:embed/>
                  <p:pic>
                    <p:nvPicPr>
                      <p:cNvPr id="0" name=""/>
                      <p:cNvPicPr>
                        <a:picLocks noChangeAspect="1" noChangeArrowheads="1"/>
                      </p:cNvPicPr>
                      <p:nvPr/>
                    </p:nvPicPr>
                    <p:blipFill>
                      <a:blip r:embed="rId10"/>
                      <a:srcRect/>
                      <a:stretch>
                        <a:fillRect/>
                      </a:stretch>
                    </p:blipFill>
                    <p:spPr bwMode="auto">
                      <a:xfrm>
                        <a:off x="6552015" y="2276323"/>
                        <a:ext cx="506413" cy="523875"/>
                      </a:xfrm>
                      <a:prstGeom prst="rect">
                        <a:avLst/>
                      </a:prstGeom>
                      <a:noFill/>
                      <a:extLst/>
                    </p:spPr>
                  </p:pic>
                </p:oleObj>
              </mc:Fallback>
            </mc:AlternateContent>
          </a:graphicData>
        </a:graphic>
      </p:graphicFrame>
      <p:graphicFrame>
        <p:nvGraphicFramePr>
          <p:cNvPr id="14" name="Content Placeholder 6"/>
          <p:cNvGraphicFramePr>
            <a:graphicFrameLocks noChangeAspect="1"/>
          </p:cNvGraphicFramePr>
          <p:nvPr>
            <p:extLst>
              <p:ext uri="{D42A27DB-BD31-4B8C-83A1-F6EECF244321}">
                <p14:modId xmlns:p14="http://schemas.microsoft.com/office/powerpoint/2010/main" val="437669229"/>
              </p:ext>
            </p:extLst>
          </p:nvPr>
        </p:nvGraphicFramePr>
        <p:xfrm>
          <a:off x="7515225" y="1595438"/>
          <a:ext cx="681038" cy="479425"/>
        </p:xfrm>
        <a:graphic>
          <a:graphicData uri="http://schemas.openxmlformats.org/presentationml/2006/ole">
            <mc:AlternateContent xmlns:mc="http://schemas.openxmlformats.org/markup-compatibility/2006">
              <mc:Choice xmlns:v="urn:schemas-microsoft-com:vml" Requires="v">
                <p:oleObj spid="_x0000_s135240" name="Equation" r:id="rId11" imgW="596900" imgH="419100" progId="Equation.DSMT4">
                  <p:embed/>
                </p:oleObj>
              </mc:Choice>
              <mc:Fallback>
                <p:oleObj name="Equation" r:id="rId11" imgW="596900" imgH="419100" progId="Equation.DSMT4">
                  <p:embed/>
                  <p:pic>
                    <p:nvPicPr>
                      <p:cNvPr id="0" name=""/>
                      <p:cNvPicPr>
                        <a:picLocks noChangeAspect="1" noChangeArrowheads="1"/>
                      </p:cNvPicPr>
                      <p:nvPr/>
                    </p:nvPicPr>
                    <p:blipFill>
                      <a:blip r:embed="rId12"/>
                      <a:srcRect/>
                      <a:stretch>
                        <a:fillRect/>
                      </a:stretch>
                    </p:blipFill>
                    <p:spPr bwMode="auto">
                      <a:xfrm>
                        <a:off x="7515225" y="1595438"/>
                        <a:ext cx="681038" cy="479425"/>
                      </a:xfrm>
                      <a:prstGeom prst="rect">
                        <a:avLst/>
                      </a:prstGeom>
                      <a:noFill/>
                      <a:extLst/>
                    </p:spPr>
                  </p:pic>
                </p:oleObj>
              </mc:Fallback>
            </mc:AlternateContent>
          </a:graphicData>
        </a:graphic>
      </p:graphicFrame>
      <p:sp>
        <p:nvSpPr>
          <p:cNvPr id="3" name="Rectangle 2"/>
          <p:cNvSpPr/>
          <p:nvPr/>
        </p:nvSpPr>
        <p:spPr>
          <a:xfrm>
            <a:off x="7468923" y="1537462"/>
            <a:ext cx="802032" cy="65175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697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776" y="617451"/>
            <a:ext cx="8251825" cy="3476877"/>
          </a:xfrm>
        </p:spPr>
        <p:txBody>
          <a:bodyPr>
            <a:normAutofit/>
          </a:bodyPr>
          <a:lstStyle/>
          <a:p>
            <a:r>
              <a:rPr lang="en-US" dirty="0" smtClean="0"/>
              <a:t>When we derived chromaticity in terms of lattice functions (“Off-momentum particles lecture), we showed that:</a:t>
            </a:r>
          </a:p>
          <a:p>
            <a:pPr marL="0" indent="0">
              <a:buNone/>
            </a:pPr>
            <a:endParaRPr lang="en-US" dirty="0" smtClean="0"/>
          </a:p>
          <a:p>
            <a:pPr>
              <a:buNone/>
            </a:pPr>
            <a:endParaRPr lang="en-US" dirty="0" smtClean="0"/>
          </a:p>
          <a:p>
            <a:r>
              <a:rPr lang="en-US" dirty="0" smtClean="0"/>
              <a:t>So our rather messy equation simplifies</a:t>
            </a:r>
            <a:endParaRPr lang="en-US"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863482895"/>
              </p:ext>
            </p:extLst>
          </p:nvPr>
        </p:nvGraphicFramePr>
        <p:xfrm>
          <a:off x="2785470" y="1531528"/>
          <a:ext cx="3135313" cy="676275"/>
        </p:xfrm>
        <a:graphic>
          <a:graphicData uri="http://schemas.openxmlformats.org/presentationml/2006/ole">
            <mc:AlternateContent xmlns:mc="http://schemas.openxmlformats.org/markup-compatibility/2006">
              <mc:Choice xmlns:v="urn:schemas-microsoft-com:vml" Requires="v">
                <p:oleObj spid="_x0000_s136224" name="Equation" r:id="rId3" imgW="1117600" imgH="241300" progId="Equation.DSMT4">
                  <p:embed/>
                </p:oleObj>
              </mc:Choice>
              <mc:Fallback>
                <p:oleObj name="Equation" r:id="rId3" imgW="1117600" imgH="241300" progId="Equation.DSMT4">
                  <p:embed/>
                  <p:pic>
                    <p:nvPicPr>
                      <p:cNvPr id="0" name=""/>
                      <p:cNvPicPr>
                        <a:picLocks noChangeAspect="1" noChangeArrowheads="1"/>
                      </p:cNvPicPr>
                      <p:nvPr/>
                    </p:nvPicPr>
                    <p:blipFill>
                      <a:blip r:embed="rId4"/>
                      <a:srcRect/>
                      <a:stretch>
                        <a:fillRect/>
                      </a:stretch>
                    </p:blipFill>
                    <p:spPr bwMode="auto">
                      <a:xfrm>
                        <a:off x="2785470" y="1531528"/>
                        <a:ext cx="3135313" cy="676275"/>
                      </a:xfrm>
                      <a:prstGeom prst="rect">
                        <a:avLst/>
                      </a:prstGeom>
                      <a:noFill/>
                      <a:extLst/>
                    </p:spPr>
                  </p:pic>
                </p:oleObj>
              </mc:Fallback>
            </mc:AlternateContent>
          </a:graphicData>
        </a:graphic>
      </p:graphicFrame>
      <p:graphicFrame>
        <p:nvGraphicFramePr>
          <p:cNvPr id="39939" name="Content Placeholder 6"/>
          <p:cNvGraphicFramePr>
            <a:graphicFrameLocks noChangeAspect="1"/>
          </p:cNvGraphicFramePr>
          <p:nvPr>
            <p:extLst>
              <p:ext uri="{D42A27DB-BD31-4B8C-83A1-F6EECF244321}">
                <p14:modId xmlns:p14="http://schemas.microsoft.com/office/powerpoint/2010/main" val="445997301"/>
              </p:ext>
            </p:extLst>
          </p:nvPr>
        </p:nvGraphicFramePr>
        <p:xfrm>
          <a:off x="1582320" y="3108348"/>
          <a:ext cx="5629653" cy="2142929"/>
        </p:xfrm>
        <a:graphic>
          <a:graphicData uri="http://schemas.openxmlformats.org/presentationml/2006/ole">
            <mc:AlternateContent xmlns:mc="http://schemas.openxmlformats.org/markup-compatibility/2006">
              <mc:Choice xmlns:v="urn:schemas-microsoft-com:vml" Requires="v">
                <p:oleObj spid="_x0000_s136225" name="Equation" r:id="rId5" imgW="2336760" imgH="888840" progId="Equation.DSMT4">
                  <p:embed/>
                </p:oleObj>
              </mc:Choice>
              <mc:Fallback>
                <p:oleObj name="Equation" r:id="rId5" imgW="2336760" imgH="8888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2320" y="3108348"/>
                        <a:ext cx="5629653" cy="2142929"/>
                      </a:xfrm>
                      <a:prstGeom prst="rect">
                        <a:avLst/>
                      </a:prstGeom>
                      <a:noFill/>
                      <a:extLst/>
                    </p:spPr>
                  </p:pic>
                </p:oleObj>
              </mc:Fallback>
            </mc:AlternateContent>
          </a:graphicData>
        </a:graphic>
      </p:graphicFrame>
      <p:sp>
        <p:nvSpPr>
          <p:cNvPr id="11" name="Rectangle 10"/>
          <p:cNvSpPr/>
          <p:nvPr/>
        </p:nvSpPr>
        <p:spPr>
          <a:xfrm>
            <a:off x="1954952" y="4224353"/>
            <a:ext cx="1336721"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1433" y="5508229"/>
            <a:ext cx="1336049" cy="646331"/>
          </a:xfrm>
          <a:prstGeom prst="rect">
            <a:avLst/>
          </a:prstGeom>
          <a:noFill/>
        </p:spPr>
        <p:txBody>
          <a:bodyPr wrap="square" rtlCol="0">
            <a:spAutoFit/>
          </a:bodyPr>
          <a:lstStyle/>
          <a:p>
            <a:pPr algn="r"/>
            <a:r>
              <a:rPr lang="en-US" sz="1800" dirty="0" smtClean="0">
                <a:solidFill>
                  <a:srgbClr val="C00000"/>
                </a:solidFill>
                <a:latin typeface="+mn-lt"/>
              </a:rPr>
              <a:t>Harmonic Oscillator</a:t>
            </a:r>
          </a:p>
        </p:txBody>
      </p:sp>
      <p:cxnSp>
        <p:nvCxnSpPr>
          <p:cNvPr id="10" name="Straight Arrow Connector 9"/>
          <p:cNvCxnSpPr/>
          <p:nvPr/>
        </p:nvCxnSpPr>
        <p:spPr>
          <a:xfrm flipV="1">
            <a:off x="1904826" y="5214002"/>
            <a:ext cx="284053" cy="4345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643690" y="5473946"/>
            <a:ext cx="1336049" cy="646331"/>
          </a:xfrm>
          <a:prstGeom prst="rect">
            <a:avLst/>
          </a:prstGeom>
          <a:noFill/>
        </p:spPr>
        <p:txBody>
          <a:bodyPr wrap="square" rtlCol="0">
            <a:spAutoFit/>
          </a:bodyPr>
          <a:lstStyle/>
          <a:p>
            <a:r>
              <a:rPr lang="en-US" sz="1800" dirty="0" smtClean="0">
                <a:solidFill>
                  <a:srgbClr val="C00000"/>
                </a:solidFill>
                <a:latin typeface="+mn-lt"/>
              </a:rPr>
              <a:t>Driving Term</a:t>
            </a:r>
          </a:p>
        </p:txBody>
      </p:sp>
      <p:cxnSp>
        <p:nvCxnSpPr>
          <p:cNvPr id="13" name="Straight Arrow Connector 12"/>
          <p:cNvCxnSpPr/>
          <p:nvPr/>
        </p:nvCxnSpPr>
        <p:spPr>
          <a:xfrm flipH="1" flipV="1">
            <a:off x="5145195" y="5376804"/>
            <a:ext cx="435611" cy="32183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8876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082" y="284096"/>
            <a:ext cx="7886700" cy="600164"/>
          </a:xfrm>
        </p:spPr>
        <p:txBody>
          <a:bodyPr/>
          <a:lstStyle/>
          <a:p>
            <a:r>
              <a:rPr lang="en-US" dirty="0" smtClean="0"/>
              <a:t>Understanding </a:t>
            </a:r>
            <a:r>
              <a:rPr lang="en-US" dirty="0" err="1" smtClean="0"/>
              <a:t>Floquet</a:t>
            </a:r>
            <a:r>
              <a:rPr lang="en-US" dirty="0" smtClean="0"/>
              <a:t> Coordinates</a:t>
            </a:r>
            <a:endParaRPr lang="en-US" dirty="0"/>
          </a:p>
        </p:txBody>
      </p:sp>
      <p:sp>
        <p:nvSpPr>
          <p:cNvPr id="3" name="Content Placeholder 2"/>
          <p:cNvSpPr>
            <a:spLocks noGrp="1"/>
          </p:cNvSpPr>
          <p:nvPr>
            <p:ph idx="1"/>
          </p:nvPr>
        </p:nvSpPr>
        <p:spPr>
          <a:xfrm>
            <a:off x="520485" y="767169"/>
            <a:ext cx="8251825" cy="5208092"/>
          </a:xfrm>
        </p:spPr>
        <p:txBody>
          <a:bodyPr>
            <a:noAutofit/>
          </a:bodyPr>
          <a:lstStyle/>
          <a:p>
            <a:r>
              <a:rPr lang="en-US" sz="2000" dirty="0" smtClean="0"/>
              <a:t>In the absence of nonlinear terms, our equation of motion</a:t>
            </a:r>
            <a:br>
              <a:rPr lang="en-US" sz="2000" dirty="0" smtClean="0"/>
            </a:br>
            <a:r>
              <a:rPr lang="en-US" sz="2000" dirty="0" smtClean="0"/>
              <a:t>is simply that of a harmonic oscillator</a:t>
            </a:r>
          </a:p>
          <a:p>
            <a:endParaRPr lang="en-US" sz="2000" dirty="0" smtClean="0"/>
          </a:p>
          <a:p>
            <a:endParaRPr lang="en-US" sz="700" dirty="0" smtClean="0"/>
          </a:p>
          <a:p>
            <a:pPr>
              <a:buNone/>
            </a:pPr>
            <a:r>
              <a:rPr lang="en-US" sz="2000" dirty="0" smtClean="0"/>
              <a:t>and we write down the solution</a:t>
            </a:r>
          </a:p>
          <a:p>
            <a:pPr>
              <a:buNone/>
            </a:pPr>
            <a:endParaRPr lang="en-US" sz="2000" dirty="0" smtClean="0"/>
          </a:p>
          <a:p>
            <a:pPr>
              <a:buNone/>
            </a:pPr>
            <a:endParaRPr lang="en-US" sz="2800" dirty="0" smtClean="0"/>
          </a:p>
          <a:p>
            <a:r>
              <a:rPr lang="en-US" sz="2000" dirty="0" smtClean="0"/>
              <a:t>Thus, motion is a circle in the        plane</a:t>
            </a:r>
          </a:p>
          <a:p>
            <a:r>
              <a:rPr lang="en-US" sz="2000" dirty="0" smtClean="0"/>
              <a:t>Using our standard formalism, we can express this as</a:t>
            </a:r>
            <a:br>
              <a:rPr lang="en-US" sz="2000" dirty="0" smtClean="0"/>
            </a:br>
            <a:endParaRPr lang="en-US" sz="2000" dirty="0" smtClean="0"/>
          </a:p>
          <a:p>
            <a:endParaRPr lang="en-US" sz="2000" dirty="0" smtClean="0"/>
          </a:p>
          <a:p>
            <a:endParaRPr lang="en-US" sz="2000" dirty="0" smtClean="0"/>
          </a:p>
          <a:p>
            <a:pPr>
              <a:buNone/>
            </a:pPr>
            <a:endParaRPr lang="en-US" sz="200" dirty="0" smtClean="0"/>
          </a:p>
          <a:p>
            <a:r>
              <a:rPr lang="en-US" sz="2000" dirty="0" smtClean="0"/>
              <a:t>A common mistake is to view </a:t>
            </a:r>
            <a:r>
              <a:rPr lang="en-US" sz="2000" dirty="0" smtClean="0">
                <a:latin typeface="Symbol" pitchFamily="18" charset="2"/>
              </a:rPr>
              <a:t>f </a:t>
            </a:r>
            <a:r>
              <a:rPr lang="en-US" sz="2000" dirty="0" smtClean="0"/>
              <a:t>as the phase angle of the oscillation.</a:t>
            </a:r>
          </a:p>
          <a:p>
            <a:pPr lvl="1"/>
            <a:r>
              <a:rPr lang="en-US" sz="1600" dirty="0" err="1" smtClean="0"/>
              <a:t>ν</a:t>
            </a:r>
            <a:r>
              <a:rPr lang="en-US" sz="1600" dirty="0" err="1" smtClean="0">
                <a:latin typeface="Symbol" charset="2"/>
                <a:cs typeface="Symbol" charset="2"/>
              </a:rPr>
              <a:t>f</a:t>
            </a:r>
            <a:r>
              <a:rPr lang="en-US" sz="1600" dirty="0" smtClean="0"/>
              <a:t> the phase angle of the oscillation</a:t>
            </a:r>
          </a:p>
          <a:p>
            <a:pPr lvl="1"/>
            <a:r>
              <a:rPr lang="en-US" sz="1600" dirty="0">
                <a:latin typeface="Symbol" charset="2"/>
                <a:cs typeface="Symbol" charset="2"/>
              </a:rPr>
              <a:t>f</a:t>
            </a:r>
            <a:r>
              <a:rPr lang="en-US" sz="1600" dirty="0" smtClean="0"/>
              <a:t> advances by 2π in one revolution, so it’s </a:t>
            </a:r>
            <a:r>
              <a:rPr lang="en-US" sz="1600" i="1" dirty="0" smtClean="0"/>
              <a:t>related</a:t>
            </a:r>
            <a:r>
              <a:rPr lang="en-US" sz="1600" dirty="0" smtClean="0"/>
              <a:t> (but NOT equal to!) the angle around the ring.</a:t>
            </a:r>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graphicFrame>
        <p:nvGraphicFramePr>
          <p:cNvPr id="55298" name="Content Placeholder 6"/>
          <p:cNvGraphicFramePr>
            <a:graphicFrameLocks noChangeAspect="1"/>
          </p:cNvGraphicFramePr>
          <p:nvPr>
            <p:extLst>
              <p:ext uri="{D42A27DB-BD31-4B8C-83A1-F6EECF244321}">
                <p14:modId xmlns:p14="http://schemas.microsoft.com/office/powerpoint/2010/main" val="165667511"/>
              </p:ext>
            </p:extLst>
          </p:nvPr>
        </p:nvGraphicFramePr>
        <p:xfrm>
          <a:off x="1492703" y="1453956"/>
          <a:ext cx="2201863" cy="455612"/>
        </p:xfrm>
        <a:graphic>
          <a:graphicData uri="http://schemas.openxmlformats.org/presentationml/2006/ole">
            <mc:AlternateContent xmlns:mc="http://schemas.openxmlformats.org/markup-compatibility/2006">
              <mc:Choice xmlns:v="urn:schemas-microsoft-com:vml" Requires="v">
                <p:oleObj spid="_x0000_s137338" name="Equation" r:id="rId3" imgW="1104840" imgH="228600" progId="Equation.3">
                  <p:embed/>
                </p:oleObj>
              </mc:Choice>
              <mc:Fallback>
                <p:oleObj name="Equation" r:id="rId3" imgW="11048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2703" y="1453956"/>
                        <a:ext cx="220186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 name="Straight Connector 8"/>
          <p:cNvCxnSpPr/>
          <p:nvPr/>
        </p:nvCxnSpPr>
        <p:spPr>
          <a:xfrm>
            <a:off x="7255709" y="1148362"/>
            <a:ext cx="0" cy="2667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884109" y="2519962"/>
            <a:ext cx="274320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341309" y="1605562"/>
            <a:ext cx="1828800" cy="1828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299" name="Content Placeholder 6"/>
          <p:cNvGraphicFramePr>
            <a:graphicFrameLocks noChangeAspect="1"/>
          </p:cNvGraphicFramePr>
          <p:nvPr>
            <p:extLst>
              <p:ext uri="{D42A27DB-BD31-4B8C-83A1-F6EECF244321}">
                <p14:modId xmlns:p14="http://schemas.microsoft.com/office/powerpoint/2010/main" val="3098870648"/>
              </p:ext>
            </p:extLst>
          </p:nvPr>
        </p:nvGraphicFramePr>
        <p:xfrm>
          <a:off x="8322509" y="2519962"/>
          <a:ext cx="254000" cy="404813"/>
        </p:xfrm>
        <a:graphic>
          <a:graphicData uri="http://schemas.openxmlformats.org/presentationml/2006/ole">
            <mc:AlternateContent xmlns:mc="http://schemas.openxmlformats.org/markup-compatibility/2006">
              <mc:Choice xmlns:v="urn:schemas-microsoft-com:vml" Requires="v">
                <p:oleObj spid="_x0000_s137339" name="Equation" r:id="rId5" imgW="126720" imgH="203040" progId="Equation.3">
                  <p:embed/>
                </p:oleObj>
              </mc:Choice>
              <mc:Fallback>
                <p:oleObj name="Equation" r:id="rId5" imgW="12672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2509" y="2519962"/>
                        <a:ext cx="254000" cy="404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0" name="Content Placeholder 6"/>
          <p:cNvGraphicFramePr>
            <a:graphicFrameLocks noChangeAspect="1"/>
          </p:cNvGraphicFramePr>
          <p:nvPr>
            <p:extLst>
              <p:ext uri="{D42A27DB-BD31-4B8C-83A1-F6EECF244321}">
                <p14:modId xmlns:p14="http://schemas.microsoft.com/office/powerpoint/2010/main" val="2833180695"/>
              </p:ext>
            </p:extLst>
          </p:nvPr>
        </p:nvGraphicFramePr>
        <p:xfrm>
          <a:off x="7255709" y="843562"/>
          <a:ext cx="254386" cy="696913"/>
        </p:xfrm>
        <a:graphic>
          <a:graphicData uri="http://schemas.openxmlformats.org/presentationml/2006/ole">
            <mc:AlternateContent xmlns:mc="http://schemas.openxmlformats.org/markup-compatibility/2006">
              <mc:Choice xmlns:v="urn:schemas-microsoft-com:vml" Requires="v">
                <p:oleObj spid="_x0000_s137340" name="Equation" r:id="rId7" imgW="152280" imgH="419040" progId="Equation.3">
                  <p:embed/>
                </p:oleObj>
              </mc:Choice>
              <mc:Fallback>
                <p:oleObj name="Equation" r:id="rId7" imgW="15228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5709" y="843562"/>
                        <a:ext cx="254386" cy="696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1" name="Straight Connector 20"/>
          <p:cNvCxnSpPr>
            <a:endCxn id="22" idx="1"/>
          </p:cNvCxnSpPr>
          <p:nvPr/>
        </p:nvCxnSpPr>
        <p:spPr>
          <a:xfrm>
            <a:off x="7255709" y="2519962"/>
            <a:ext cx="708118" cy="4795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941509" y="2977162"/>
            <a:ext cx="152400" cy="1524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5301" name="Content Placeholder 6"/>
          <p:cNvGraphicFramePr>
            <a:graphicFrameLocks noChangeAspect="1"/>
          </p:cNvGraphicFramePr>
          <p:nvPr>
            <p:extLst>
              <p:ext uri="{D42A27DB-BD31-4B8C-83A1-F6EECF244321}">
                <p14:modId xmlns:p14="http://schemas.microsoft.com/office/powerpoint/2010/main" val="1057721084"/>
              </p:ext>
            </p:extLst>
          </p:nvPr>
        </p:nvGraphicFramePr>
        <p:xfrm>
          <a:off x="7560509" y="2519962"/>
          <a:ext cx="522643" cy="252413"/>
        </p:xfrm>
        <a:graphic>
          <a:graphicData uri="http://schemas.openxmlformats.org/presentationml/2006/ole">
            <mc:AlternateContent xmlns:mc="http://schemas.openxmlformats.org/markup-compatibility/2006">
              <mc:Choice xmlns:v="urn:schemas-microsoft-com:vml" Requires="v">
                <p:oleObj spid="_x0000_s137341" name="Equation" r:id="rId9" imgW="419040" imgH="203040" progId="Equation.3">
                  <p:embed/>
                </p:oleObj>
              </mc:Choice>
              <mc:Fallback>
                <p:oleObj name="Equation" r:id="rId9" imgW="41904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0509" y="2519962"/>
                        <a:ext cx="522643" cy="252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5" name="Straight Arrow Connector 24"/>
          <p:cNvCxnSpPr/>
          <p:nvPr/>
        </p:nvCxnSpPr>
        <p:spPr>
          <a:xfrm flipV="1">
            <a:off x="7408109" y="2519962"/>
            <a:ext cx="152400" cy="152400"/>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55302" name="Content Placeholder 6"/>
          <p:cNvGraphicFramePr>
            <a:graphicFrameLocks noChangeAspect="1"/>
          </p:cNvGraphicFramePr>
          <p:nvPr>
            <p:extLst>
              <p:ext uri="{D42A27DB-BD31-4B8C-83A1-F6EECF244321}">
                <p14:modId xmlns:p14="http://schemas.microsoft.com/office/powerpoint/2010/main" val="1046223377"/>
              </p:ext>
            </p:extLst>
          </p:nvPr>
        </p:nvGraphicFramePr>
        <p:xfrm>
          <a:off x="1299523" y="2276983"/>
          <a:ext cx="2438400" cy="790758"/>
        </p:xfrm>
        <a:graphic>
          <a:graphicData uri="http://schemas.openxmlformats.org/presentationml/2006/ole">
            <mc:AlternateContent xmlns:mc="http://schemas.openxmlformats.org/markup-compatibility/2006">
              <mc:Choice xmlns:v="urn:schemas-microsoft-com:vml" Requires="v">
                <p:oleObj spid="_x0000_s137342" name="Equation" r:id="rId11" imgW="1409400" imgH="457200" progId="Equation.3">
                  <p:embed/>
                </p:oleObj>
              </mc:Choice>
              <mc:Fallback>
                <p:oleObj name="Equation" r:id="rId11" imgW="140940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9523" y="2276983"/>
                        <a:ext cx="2438400" cy="7907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3" name="Object 7"/>
          <p:cNvGraphicFramePr>
            <a:graphicFrameLocks noChangeAspect="1"/>
          </p:cNvGraphicFramePr>
          <p:nvPr>
            <p:extLst>
              <p:ext uri="{D42A27DB-BD31-4B8C-83A1-F6EECF244321}">
                <p14:modId xmlns:p14="http://schemas.microsoft.com/office/powerpoint/2010/main" val="491233936"/>
              </p:ext>
            </p:extLst>
          </p:nvPr>
        </p:nvGraphicFramePr>
        <p:xfrm>
          <a:off x="4119424" y="3117875"/>
          <a:ext cx="444500" cy="482600"/>
        </p:xfrm>
        <a:graphic>
          <a:graphicData uri="http://schemas.openxmlformats.org/presentationml/2006/ole">
            <mc:AlternateContent xmlns:mc="http://schemas.openxmlformats.org/markup-compatibility/2006">
              <mc:Choice xmlns:v="urn:schemas-microsoft-com:vml" Requires="v">
                <p:oleObj spid="_x0000_s137343" name="Equation" r:id="rId13" imgW="444240" imgH="482400" progId="Equation.3">
                  <p:embed/>
                </p:oleObj>
              </mc:Choice>
              <mc:Fallback>
                <p:oleObj name="Equation" r:id="rId13" imgW="444240" imgH="4824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19424" y="3117875"/>
                        <a:ext cx="4445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cxnSp>
        <p:nvCxnSpPr>
          <p:cNvPr id="30" name="Straight Arrow Connector 29"/>
          <p:cNvCxnSpPr/>
          <p:nvPr/>
        </p:nvCxnSpPr>
        <p:spPr>
          <a:xfrm flipV="1">
            <a:off x="4892732" y="2748562"/>
            <a:ext cx="1296177" cy="5204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5304" name="Content Placeholder 6"/>
          <p:cNvGraphicFramePr>
            <a:graphicFrameLocks noChangeAspect="1"/>
          </p:cNvGraphicFramePr>
          <p:nvPr>
            <p:extLst>
              <p:ext uri="{D42A27DB-BD31-4B8C-83A1-F6EECF244321}">
                <p14:modId xmlns:p14="http://schemas.microsoft.com/office/powerpoint/2010/main" val="2180991813"/>
              </p:ext>
            </p:extLst>
          </p:nvPr>
        </p:nvGraphicFramePr>
        <p:xfrm>
          <a:off x="303995" y="3877278"/>
          <a:ext cx="8518390" cy="1169609"/>
        </p:xfrm>
        <a:graphic>
          <a:graphicData uri="http://schemas.openxmlformats.org/presentationml/2006/ole">
            <mc:AlternateContent xmlns:mc="http://schemas.openxmlformats.org/markup-compatibility/2006">
              <mc:Choice xmlns:v="urn:schemas-microsoft-com:vml" Requires="v">
                <p:oleObj spid="_x0000_s137344" name="Equation" r:id="rId15" imgW="6096000" imgH="838200" progId="Equation.DSMT4">
                  <p:embed/>
                </p:oleObj>
              </mc:Choice>
              <mc:Fallback>
                <p:oleObj name="Equation" r:id="rId15" imgW="6096000" imgH="838200" progId="Equation.DSMT4">
                  <p:embed/>
                  <p:pic>
                    <p:nvPicPr>
                      <p:cNvPr id="0" name=""/>
                      <p:cNvPicPr>
                        <a:picLocks noChangeAspect="1" noChangeArrowheads="1"/>
                      </p:cNvPicPr>
                      <p:nvPr/>
                    </p:nvPicPr>
                    <p:blipFill>
                      <a:blip r:embed="rId16"/>
                      <a:srcRect/>
                      <a:stretch>
                        <a:fillRect/>
                      </a:stretch>
                    </p:blipFill>
                    <p:spPr bwMode="auto">
                      <a:xfrm>
                        <a:off x="303995" y="3877278"/>
                        <a:ext cx="8518390" cy="1169609"/>
                      </a:xfrm>
                      <a:prstGeom prst="rect">
                        <a:avLst/>
                      </a:prstGeom>
                      <a:noFill/>
                      <a:extLst/>
                    </p:spPr>
                  </p:pic>
                </p:oleObj>
              </mc:Fallback>
            </mc:AlternateContent>
          </a:graphicData>
        </a:graphic>
      </p:graphicFrame>
      <p:graphicFrame>
        <p:nvGraphicFramePr>
          <p:cNvPr id="55305" name="Object 9"/>
          <p:cNvGraphicFramePr>
            <a:graphicFrameLocks noChangeAspect="1"/>
          </p:cNvGraphicFramePr>
          <p:nvPr>
            <p:extLst>
              <p:ext uri="{D42A27DB-BD31-4B8C-83A1-F6EECF244321}">
                <p14:modId xmlns:p14="http://schemas.microsoft.com/office/powerpoint/2010/main" val="2021767809"/>
              </p:ext>
            </p:extLst>
          </p:nvPr>
        </p:nvGraphicFramePr>
        <p:xfrm>
          <a:off x="2097881" y="6240631"/>
          <a:ext cx="4173537" cy="396875"/>
        </p:xfrm>
        <a:graphic>
          <a:graphicData uri="http://schemas.openxmlformats.org/presentationml/2006/ole">
            <mc:AlternateContent xmlns:mc="http://schemas.openxmlformats.org/markup-compatibility/2006">
              <mc:Choice xmlns:v="urn:schemas-microsoft-com:vml" Requires="v">
                <p:oleObj spid="_x0000_s137345" name="Equation" r:id="rId17" imgW="2413000" imgH="228600" progId="Equation.DSMT4">
                  <p:embed/>
                </p:oleObj>
              </mc:Choice>
              <mc:Fallback>
                <p:oleObj name="Equation" r:id="rId17" imgW="2413000" imgH="228600" progId="Equation.DSMT4">
                  <p:embed/>
                  <p:pic>
                    <p:nvPicPr>
                      <p:cNvPr id="0" name=""/>
                      <p:cNvPicPr>
                        <a:picLocks noChangeAspect="1" noChangeArrowheads="1"/>
                      </p:cNvPicPr>
                      <p:nvPr/>
                    </p:nvPicPr>
                    <p:blipFill>
                      <a:blip r:embed="rId18"/>
                      <a:srcRect/>
                      <a:stretch>
                        <a:fillRect/>
                      </a:stretch>
                    </p:blipFill>
                    <p:spPr bwMode="auto">
                      <a:xfrm>
                        <a:off x="2097881" y="6240631"/>
                        <a:ext cx="4173537"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TextBox 22"/>
          <p:cNvSpPr txBox="1"/>
          <p:nvPr/>
        </p:nvSpPr>
        <p:spPr>
          <a:xfrm>
            <a:off x="6831873" y="5975941"/>
            <a:ext cx="2057400" cy="381000"/>
          </a:xfrm>
          <a:prstGeom prst="rect">
            <a:avLst/>
          </a:prstGeom>
          <a:noFill/>
        </p:spPr>
        <p:txBody>
          <a:bodyPr wrap="square" rtlCol="0">
            <a:spAutoFit/>
          </a:bodyPr>
          <a:lstStyle/>
          <a:p>
            <a:r>
              <a:rPr lang="en-US" sz="1800" dirty="0" err="1" smtClean="0">
                <a:solidFill>
                  <a:srgbClr val="C00000"/>
                </a:solidFill>
                <a:latin typeface="+mn-lt"/>
              </a:rPr>
              <a:t>unnormalized</a:t>
            </a:r>
            <a:r>
              <a:rPr lang="en-US" sz="1800" dirty="0" smtClean="0">
                <a:solidFill>
                  <a:srgbClr val="C00000"/>
                </a:solidFill>
                <a:latin typeface="+mn-lt"/>
              </a:rPr>
              <a:t>!</a:t>
            </a:r>
          </a:p>
        </p:txBody>
      </p:sp>
      <p:cxnSp>
        <p:nvCxnSpPr>
          <p:cNvPr id="26" name="Straight Arrow Connector 25"/>
          <p:cNvCxnSpPr/>
          <p:nvPr/>
        </p:nvCxnSpPr>
        <p:spPr>
          <a:xfrm flipH="1">
            <a:off x="6367705" y="6249999"/>
            <a:ext cx="381000" cy="1430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336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769" y="308441"/>
            <a:ext cx="7886700" cy="600164"/>
          </a:xfrm>
        </p:spPr>
        <p:txBody>
          <a:bodyPr/>
          <a:lstStyle/>
          <a:p>
            <a:r>
              <a:rPr lang="en-US" dirty="0" smtClean="0"/>
              <a:t>Perturbations</a:t>
            </a:r>
            <a:endParaRPr lang="en-US" dirty="0"/>
          </a:p>
        </p:txBody>
      </p:sp>
      <p:sp>
        <p:nvSpPr>
          <p:cNvPr id="3" name="Content Placeholder 2"/>
          <p:cNvSpPr>
            <a:spLocks noGrp="1"/>
          </p:cNvSpPr>
          <p:nvPr>
            <p:ph idx="1"/>
          </p:nvPr>
        </p:nvSpPr>
        <p:spPr>
          <a:xfrm>
            <a:off x="499982" y="832867"/>
            <a:ext cx="8251825" cy="6175537"/>
          </a:xfrm>
        </p:spPr>
        <p:txBody>
          <a:bodyPr>
            <a:normAutofit/>
          </a:bodyPr>
          <a:lstStyle/>
          <a:p>
            <a:r>
              <a:rPr lang="en-US" sz="2000" dirty="0" smtClean="0"/>
              <a:t>In general, resonant growth will occur if the perturbation has a component at the same frequency as the unperturbed oscillation; that is if</a:t>
            </a:r>
          </a:p>
          <a:p>
            <a:endParaRPr lang="en-US" sz="2000" dirty="0" smtClean="0"/>
          </a:p>
          <a:p>
            <a:r>
              <a:rPr lang="en-US" sz="2000" dirty="0" smtClean="0"/>
              <a:t>We will expand our magnetic errors at one point in </a:t>
            </a:r>
            <a:r>
              <a:rPr lang="en-US" sz="2000" dirty="0" smtClean="0">
                <a:latin typeface="Symbol" pitchFamily="18" charset="2"/>
              </a:rPr>
              <a:t>f </a:t>
            </a:r>
            <a:r>
              <a:rPr lang="en-US" sz="2000" dirty="0" smtClean="0"/>
              <a:t>as</a:t>
            </a:r>
          </a:p>
          <a:p>
            <a:endParaRPr lang="en-US" sz="2000" dirty="0" smtClean="0">
              <a:latin typeface="Symbol" pitchFamily="18" charset="2"/>
            </a:endParaRPr>
          </a:p>
          <a:p>
            <a:endParaRPr lang="en-US" sz="2000" dirty="0" smtClean="0">
              <a:latin typeface="Symbol" pitchFamily="18" charset="2"/>
            </a:endParaRPr>
          </a:p>
          <a:p>
            <a:endParaRPr lang="en-US" sz="2000" dirty="0" smtClean="0">
              <a:latin typeface="Symbol" pitchFamily="18" charset="2"/>
            </a:endParaRPr>
          </a:p>
          <a:p>
            <a:endParaRPr lang="en-US" sz="2000" dirty="0" smtClean="0">
              <a:latin typeface="Symbol" pitchFamily="18" charset="2"/>
            </a:endParaRPr>
          </a:p>
          <a:p>
            <a:endParaRPr lang="en-US" sz="400" dirty="0" smtClean="0">
              <a:latin typeface="Symbol" pitchFamily="18" charset="2"/>
            </a:endParaRPr>
          </a:p>
          <a:p>
            <a:endParaRPr lang="en-US" sz="2000" dirty="0" smtClean="0">
              <a:latin typeface="Symbol" pitchFamily="18" charset="2"/>
            </a:endParaRPr>
          </a:p>
          <a:p>
            <a:endParaRPr lang="en-US" sz="300" dirty="0" smtClean="0">
              <a:latin typeface="Symbol" pitchFamily="18" charset="2"/>
            </a:endParaRPr>
          </a:p>
          <a:p>
            <a:r>
              <a:rPr lang="en-US" sz="2000" dirty="0" smtClean="0"/>
              <a:t>But in general, </a:t>
            </a:r>
            <a:r>
              <a:rPr lang="en-US" sz="2000" i="1" dirty="0" err="1"/>
              <a:t>b</a:t>
            </a:r>
            <a:r>
              <a:rPr lang="en-US" sz="2000" i="1" baseline="-25000" dirty="0" err="1" smtClean="0"/>
              <a:t>n</a:t>
            </a:r>
            <a:r>
              <a:rPr lang="en-US" sz="2000" dirty="0" smtClean="0"/>
              <a:t> is a function of </a:t>
            </a:r>
            <a:r>
              <a:rPr lang="en-US" sz="2000" dirty="0">
                <a:latin typeface="Symbol" charset="2"/>
                <a:cs typeface="Symbol" charset="2"/>
              </a:rPr>
              <a:t>f</a:t>
            </a:r>
            <a:r>
              <a:rPr lang="en-US" sz="2000" dirty="0" smtClean="0"/>
              <a:t>, as is β, so we bundle all the dependence into harmonics of </a:t>
            </a:r>
            <a:r>
              <a:rPr lang="en-US" sz="2000" dirty="0">
                <a:latin typeface="Symbol" charset="2"/>
                <a:cs typeface="Symbol" charset="2"/>
              </a:rPr>
              <a:t>f</a:t>
            </a:r>
            <a:endParaRPr lang="en-US" sz="2000" dirty="0" smtClean="0">
              <a:latin typeface="Symbol" pitchFamily="18" charset="2"/>
            </a:endParaRPr>
          </a:p>
          <a:p>
            <a:endParaRPr lang="en-US" sz="2000" dirty="0" smtClean="0">
              <a:latin typeface="Symbol" pitchFamily="18" charset="2"/>
            </a:endParaRPr>
          </a:p>
          <a:p>
            <a:r>
              <a:rPr lang="en-US" sz="2000" dirty="0" smtClean="0"/>
              <a:t>So the equation associated with the n</a:t>
            </a:r>
            <a:r>
              <a:rPr lang="en-US" sz="2000" baseline="30000" dirty="0" smtClean="0"/>
              <a:t>th</a:t>
            </a:r>
            <a:r>
              <a:rPr lang="en-US" sz="2000" dirty="0" smtClean="0"/>
              <a:t> driving term becomes</a:t>
            </a:r>
          </a:p>
          <a:p>
            <a:endParaRPr lang="en-US" sz="2000" dirty="0" smtClean="0"/>
          </a:p>
          <a:p>
            <a:endParaRPr lang="en-US" sz="1000" dirty="0" smtClean="0"/>
          </a:p>
          <a:p>
            <a:endParaRPr lang="en-US" sz="2000" dirty="0" smtClean="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graphicFrame>
        <p:nvGraphicFramePr>
          <p:cNvPr id="56322" name="Object 2"/>
          <p:cNvGraphicFramePr>
            <a:graphicFrameLocks noChangeAspect="1"/>
          </p:cNvGraphicFramePr>
          <p:nvPr>
            <p:extLst>
              <p:ext uri="{D42A27DB-BD31-4B8C-83A1-F6EECF244321}">
                <p14:modId xmlns:p14="http://schemas.microsoft.com/office/powerpoint/2010/main" val="2905452968"/>
              </p:ext>
            </p:extLst>
          </p:nvPr>
        </p:nvGraphicFramePr>
        <p:xfrm>
          <a:off x="1885438" y="2458573"/>
          <a:ext cx="4714617" cy="2149481"/>
        </p:xfrm>
        <a:graphic>
          <a:graphicData uri="http://schemas.openxmlformats.org/presentationml/2006/ole">
            <mc:AlternateContent xmlns:mc="http://schemas.openxmlformats.org/markup-compatibility/2006">
              <mc:Choice xmlns:v="urn:schemas-microsoft-com:vml" Requires="v">
                <p:oleObj spid="_x0000_s138392" name="Equation" r:id="rId3" imgW="3175000" imgH="1447800" progId="Equation.DSMT4">
                  <p:embed/>
                </p:oleObj>
              </mc:Choice>
              <mc:Fallback>
                <p:oleObj name="Equation" r:id="rId3" imgW="3175000" imgH="1447800" progId="Equation.DSMT4">
                  <p:embed/>
                  <p:pic>
                    <p:nvPicPr>
                      <p:cNvPr id="0" name=""/>
                      <p:cNvPicPr>
                        <a:picLocks noChangeAspect="1" noChangeArrowheads="1"/>
                      </p:cNvPicPr>
                      <p:nvPr/>
                    </p:nvPicPr>
                    <p:blipFill>
                      <a:blip r:embed="rId4"/>
                      <a:srcRect/>
                      <a:stretch>
                        <a:fillRect/>
                      </a:stretch>
                    </p:blipFill>
                    <p:spPr bwMode="auto">
                      <a:xfrm>
                        <a:off x="1885438" y="2458573"/>
                        <a:ext cx="4714617" cy="2149481"/>
                      </a:xfrm>
                      <a:prstGeom prst="rect">
                        <a:avLst/>
                      </a:prstGeom>
                      <a:noFill/>
                      <a:ln>
                        <a:noFill/>
                      </a:ln>
                      <a:effectLst/>
                      <a:extLst/>
                    </p:spPr>
                  </p:pic>
                </p:oleObj>
              </mc:Fallback>
            </mc:AlternateContent>
          </a:graphicData>
        </a:graphic>
      </p:graphicFrame>
      <p:graphicFrame>
        <p:nvGraphicFramePr>
          <p:cNvPr id="56323" name="Object 3"/>
          <p:cNvGraphicFramePr>
            <a:graphicFrameLocks noChangeAspect="1"/>
          </p:cNvGraphicFramePr>
          <p:nvPr>
            <p:extLst>
              <p:ext uri="{D42A27DB-BD31-4B8C-83A1-F6EECF244321}">
                <p14:modId xmlns:p14="http://schemas.microsoft.com/office/powerpoint/2010/main" val="1118519287"/>
              </p:ext>
            </p:extLst>
          </p:nvPr>
        </p:nvGraphicFramePr>
        <p:xfrm>
          <a:off x="4504211" y="4790506"/>
          <a:ext cx="2865708" cy="695682"/>
        </p:xfrm>
        <a:graphic>
          <a:graphicData uri="http://schemas.openxmlformats.org/presentationml/2006/ole">
            <mc:AlternateContent xmlns:mc="http://schemas.openxmlformats.org/markup-compatibility/2006">
              <mc:Choice xmlns:v="urn:schemas-microsoft-com:vml" Requires="v">
                <p:oleObj spid="_x0000_s138393" name="Equation" r:id="rId5" imgW="1777680" imgH="431640" progId="Equation.3">
                  <p:embed/>
                </p:oleObj>
              </mc:Choice>
              <mc:Fallback>
                <p:oleObj name="Equation" r:id="rId5" imgW="177768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4211" y="4790506"/>
                        <a:ext cx="2865708" cy="695682"/>
                      </a:xfrm>
                      <a:prstGeom prst="rect">
                        <a:avLst/>
                      </a:prstGeom>
                      <a:noFill/>
                      <a:ln>
                        <a:noFill/>
                      </a:ln>
                      <a:effectLst/>
                      <a:extLst/>
                    </p:spPr>
                  </p:pic>
                </p:oleObj>
              </mc:Fallback>
            </mc:AlternateContent>
          </a:graphicData>
        </a:graphic>
      </p:graphicFrame>
      <p:graphicFrame>
        <p:nvGraphicFramePr>
          <p:cNvPr id="56325" name="Object 5"/>
          <p:cNvGraphicFramePr>
            <a:graphicFrameLocks noChangeAspect="1"/>
          </p:cNvGraphicFramePr>
          <p:nvPr>
            <p:extLst>
              <p:ext uri="{D42A27DB-BD31-4B8C-83A1-F6EECF244321}">
                <p14:modId xmlns:p14="http://schemas.microsoft.com/office/powerpoint/2010/main" val="1795577226"/>
              </p:ext>
            </p:extLst>
          </p:nvPr>
        </p:nvGraphicFramePr>
        <p:xfrm>
          <a:off x="2925763" y="5743575"/>
          <a:ext cx="2978150" cy="846138"/>
        </p:xfrm>
        <a:graphic>
          <a:graphicData uri="http://schemas.openxmlformats.org/presentationml/2006/ole">
            <mc:AlternateContent xmlns:mc="http://schemas.openxmlformats.org/markup-compatibility/2006">
              <mc:Choice xmlns:v="urn:schemas-microsoft-com:vml" Requires="v">
                <p:oleObj spid="_x0000_s138394" name="Equation" r:id="rId7" imgW="1651000" imgH="469900" progId="Equation.DSMT4">
                  <p:embed/>
                </p:oleObj>
              </mc:Choice>
              <mc:Fallback>
                <p:oleObj name="Equation" r:id="rId7" imgW="1651000" imgH="469900" progId="Equation.DSMT4">
                  <p:embed/>
                  <p:pic>
                    <p:nvPicPr>
                      <p:cNvPr id="0" name=""/>
                      <p:cNvPicPr>
                        <a:picLocks noChangeAspect="1" noChangeArrowheads="1"/>
                      </p:cNvPicPr>
                      <p:nvPr/>
                    </p:nvPicPr>
                    <p:blipFill>
                      <a:blip r:embed="rId8"/>
                      <a:srcRect/>
                      <a:stretch>
                        <a:fillRect/>
                      </a:stretch>
                    </p:blipFill>
                    <p:spPr bwMode="auto">
                      <a:xfrm>
                        <a:off x="2925763" y="5743575"/>
                        <a:ext cx="2978150" cy="846138"/>
                      </a:xfrm>
                      <a:prstGeom prst="rect">
                        <a:avLst/>
                      </a:prstGeom>
                      <a:noFill/>
                      <a:ln>
                        <a:noFill/>
                      </a:ln>
                      <a:effectLst/>
                      <a:extLst/>
                    </p:spPr>
                  </p:pic>
                </p:oleObj>
              </mc:Fallback>
            </mc:AlternateContent>
          </a:graphicData>
        </a:graphic>
      </p:graphicFrame>
      <p:sp>
        <p:nvSpPr>
          <p:cNvPr id="16" name="TextBox 15"/>
          <p:cNvSpPr txBox="1"/>
          <p:nvPr/>
        </p:nvSpPr>
        <p:spPr>
          <a:xfrm>
            <a:off x="6374406" y="5910091"/>
            <a:ext cx="2438400" cy="830997"/>
          </a:xfrm>
          <a:prstGeom prst="rect">
            <a:avLst/>
          </a:prstGeom>
          <a:noFill/>
        </p:spPr>
        <p:txBody>
          <a:bodyPr wrap="square" rtlCol="0">
            <a:spAutoFit/>
          </a:bodyPr>
          <a:lstStyle/>
          <a:p>
            <a:r>
              <a:rPr lang="en-US" sz="1600" dirty="0" smtClean="0">
                <a:solidFill>
                  <a:srgbClr val="C00000"/>
                </a:solidFill>
                <a:latin typeface="+mn-lt"/>
              </a:rPr>
              <a:t>Remember!</a:t>
            </a:r>
          </a:p>
          <a:p>
            <a:r>
              <a:rPr lang="en-US" sz="1600" dirty="0" err="1" smtClean="0">
                <a:solidFill>
                  <a:srgbClr val="C00000"/>
                </a:solidFill>
                <a:latin typeface="+mn-lt"/>
                <a:sym typeface="Symbol"/>
              </a:rPr>
              <a:t>ξ</a:t>
            </a:r>
            <a:r>
              <a:rPr lang="en-US" sz="1600" dirty="0" smtClean="0">
                <a:solidFill>
                  <a:srgbClr val="C00000"/>
                </a:solidFill>
                <a:latin typeface="+mn-lt"/>
                <a:sym typeface="Symbol"/>
              </a:rPr>
              <a:t>,β, and </a:t>
            </a:r>
            <a:r>
              <a:rPr lang="en-US" sz="1600" dirty="0" err="1" smtClean="0">
                <a:solidFill>
                  <a:srgbClr val="C00000"/>
                </a:solidFill>
                <a:latin typeface="+mn-lt"/>
                <a:sym typeface="Symbol"/>
              </a:rPr>
              <a:t>b</a:t>
            </a:r>
            <a:r>
              <a:rPr lang="en-US" sz="1600" baseline="-25000" dirty="0" err="1" smtClean="0">
                <a:solidFill>
                  <a:srgbClr val="C00000"/>
                </a:solidFill>
                <a:latin typeface="+mn-lt"/>
                <a:sym typeface="Symbol"/>
              </a:rPr>
              <a:t>n</a:t>
            </a:r>
            <a:r>
              <a:rPr lang="en-US" sz="1600" dirty="0" smtClean="0">
                <a:solidFill>
                  <a:srgbClr val="C00000"/>
                </a:solidFill>
                <a:latin typeface="+mn-lt"/>
                <a:sym typeface="Symbol"/>
              </a:rPr>
              <a:t> are all functions of (only) </a:t>
            </a:r>
            <a:r>
              <a:rPr lang="en-US" sz="1600" dirty="0" smtClean="0">
                <a:solidFill>
                  <a:srgbClr val="C00000"/>
                </a:solidFill>
                <a:latin typeface="Symbol" charset="2"/>
                <a:cs typeface="Symbol" charset="2"/>
                <a:sym typeface="Symbol"/>
              </a:rPr>
              <a:t>f</a:t>
            </a:r>
            <a:endParaRPr lang="en-US" sz="1600" dirty="0" smtClean="0">
              <a:solidFill>
                <a:srgbClr val="C00000"/>
              </a:solidFill>
              <a:latin typeface="Symbol" charset="2"/>
              <a:cs typeface="Symbol" charset="2"/>
            </a:endParaRPr>
          </a:p>
        </p:txBody>
      </p:sp>
      <p:graphicFrame>
        <p:nvGraphicFramePr>
          <p:cNvPr id="56326" name="Object 6"/>
          <p:cNvGraphicFramePr>
            <a:graphicFrameLocks noChangeAspect="1"/>
          </p:cNvGraphicFramePr>
          <p:nvPr>
            <p:extLst>
              <p:ext uri="{D42A27DB-BD31-4B8C-83A1-F6EECF244321}">
                <p14:modId xmlns:p14="http://schemas.microsoft.com/office/powerpoint/2010/main" val="4268069645"/>
              </p:ext>
            </p:extLst>
          </p:nvPr>
        </p:nvGraphicFramePr>
        <p:xfrm>
          <a:off x="2167018" y="1609582"/>
          <a:ext cx="4289425" cy="442913"/>
        </p:xfrm>
        <a:graphic>
          <a:graphicData uri="http://schemas.openxmlformats.org/presentationml/2006/ole">
            <mc:AlternateContent xmlns:mc="http://schemas.openxmlformats.org/markup-compatibility/2006">
              <mc:Choice xmlns:v="urn:schemas-microsoft-com:vml" Requires="v">
                <p:oleObj spid="_x0000_s138395" name="Equation" r:id="rId9" imgW="2209680" imgH="228600" progId="Equation.DSMT4">
                  <p:embed/>
                </p:oleObj>
              </mc:Choice>
              <mc:Fallback>
                <p:oleObj name="Equation" r:id="rId9" imgW="220968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7018" y="1609582"/>
                        <a:ext cx="4289425"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89259465"/>
              </p:ext>
            </p:extLst>
          </p:nvPr>
        </p:nvGraphicFramePr>
        <p:xfrm>
          <a:off x="4106782" y="3753867"/>
          <a:ext cx="114300" cy="165100"/>
        </p:xfrm>
        <a:graphic>
          <a:graphicData uri="http://schemas.openxmlformats.org/presentationml/2006/ole">
            <mc:AlternateContent xmlns:mc="http://schemas.openxmlformats.org/markup-compatibility/2006">
              <mc:Choice xmlns:v="urn:schemas-microsoft-com:vml" Requires="v">
                <p:oleObj spid="_x0000_s138396" name="Equation" r:id="rId11" imgW="114300" imgH="165100" progId="Equation.DSMT4">
                  <p:embed/>
                </p:oleObj>
              </mc:Choice>
              <mc:Fallback>
                <p:oleObj name="Equation" r:id="rId11" imgW="114300" imgH="165100" progId="Equation.DSMT4">
                  <p:embed/>
                  <p:pic>
                    <p:nvPicPr>
                      <p:cNvPr id="0" name=""/>
                      <p:cNvPicPr/>
                      <p:nvPr/>
                    </p:nvPicPr>
                    <p:blipFill>
                      <a:blip r:embed="rId12"/>
                      <a:stretch>
                        <a:fillRect/>
                      </a:stretch>
                    </p:blipFill>
                    <p:spPr>
                      <a:xfrm>
                        <a:off x="4106782" y="3753867"/>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972288746"/>
              </p:ext>
            </p:extLst>
          </p:nvPr>
        </p:nvGraphicFramePr>
        <p:xfrm>
          <a:off x="4106782" y="3753867"/>
          <a:ext cx="114300" cy="165100"/>
        </p:xfrm>
        <a:graphic>
          <a:graphicData uri="http://schemas.openxmlformats.org/presentationml/2006/ole">
            <mc:AlternateContent xmlns:mc="http://schemas.openxmlformats.org/markup-compatibility/2006">
              <mc:Choice xmlns:v="urn:schemas-microsoft-com:vml" Requires="v">
                <p:oleObj spid="_x0000_s138397" name="Equation" r:id="rId13" imgW="114300" imgH="165100" progId="Equation.DSMT4">
                  <p:embed/>
                </p:oleObj>
              </mc:Choice>
              <mc:Fallback>
                <p:oleObj name="Equation" r:id="rId13" imgW="114300" imgH="165100" progId="Equation.DSMT4">
                  <p:embed/>
                  <p:pic>
                    <p:nvPicPr>
                      <p:cNvPr id="0" name=""/>
                      <p:cNvPicPr/>
                      <p:nvPr/>
                    </p:nvPicPr>
                    <p:blipFill>
                      <a:blip r:embed="rId12"/>
                      <a:stretch>
                        <a:fillRect/>
                      </a:stretch>
                    </p:blipFill>
                    <p:spPr>
                      <a:xfrm>
                        <a:off x="4106782" y="3753867"/>
                        <a:ext cx="114300" cy="165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350340032"/>
              </p:ext>
            </p:extLst>
          </p:nvPr>
        </p:nvGraphicFramePr>
        <p:xfrm>
          <a:off x="7430501" y="2596080"/>
          <a:ext cx="1227015" cy="858910"/>
        </p:xfrm>
        <a:graphic>
          <a:graphicData uri="http://schemas.openxmlformats.org/presentationml/2006/ole">
            <mc:AlternateContent xmlns:mc="http://schemas.openxmlformats.org/markup-compatibility/2006">
              <mc:Choice xmlns:v="urn:schemas-microsoft-com:vml" Requires="v">
                <p:oleObj spid="_x0000_s138398" name="Equation" r:id="rId14" imgW="635000" imgH="444500" progId="Equation.DSMT4">
                  <p:embed/>
                </p:oleObj>
              </mc:Choice>
              <mc:Fallback>
                <p:oleObj name="Equation" r:id="rId14" imgW="635000" imgH="444500" progId="Equation.DSMT4">
                  <p:embed/>
                  <p:pic>
                    <p:nvPicPr>
                      <p:cNvPr id="0" name=""/>
                      <p:cNvPicPr/>
                      <p:nvPr/>
                    </p:nvPicPr>
                    <p:blipFill>
                      <a:blip r:embed="rId15"/>
                      <a:stretch>
                        <a:fillRect/>
                      </a:stretch>
                    </p:blipFill>
                    <p:spPr>
                      <a:xfrm>
                        <a:off x="7430501" y="2596080"/>
                        <a:ext cx="1227015" cy="858910"/>
                      </a:xfrm>
                      <a:prstGeom prst="rect">
                        <a:avLst/>
                      </a:prstGeom>
                    </p:spPr>
                  </p:pic>
                </p:oleObj>
              </mc:Fallback>
            </mc:AlternateContent>
          </a:graphicData>
        </a:graphic>
      </p:graphicFrame>
      <p:sp>
        <p:nvSpPr>
          <p:cNvPr id="10" name="Rectangle 9"/>
          <p:cNvSpPr/>
          <p:nvPr/>
        </p:nvSpPr>
        <p:spPr>
          <a:xfrm>
            <a:off x="7347922" y="2522074"/>
            <a:ext cx="1441875" cy="10716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387608" y="2111950"/>
            <a:ext cx="1190539" cy="369332"/>
          </a:xfrm>
          <a:prstGeom prst="rect">
            <a:avLst/>
          </a:prstGeom>
          <a:noFill/>
        </p:spPr>
        <p:txBody>
          <a:bodyPr wrap="square" rtlCol="0">
            <a:spAutoFit/>
          </a:bodyPr>
          <a:lstStyle/>
          <a:p>
            <a:r>
              <a:rPr lang="en-US" sz="1800" dirty="0" smtClean="0">
                <a:solidFill>
                  <a:srgbClr val="C00000"/>
                </a:solidFill>
                <a:latin typeface="+mn-lt"/>
              </a:rPr>
              <a:t>Note:</a:t>
            </a:r>
          </a:p>
        </p:txBody>
      </p:sp>
      <p:graphicFrame>
        <p:nvGraphicFramePr>
          <p:cNvPr id="12" name="Object 11"/>
          <p:cNvGraphicFramePr>
            <a:graphicFrameLocks noChangeAspect="1"/>
          </p:cNvGraphicFramePr>
          <p:nvPr>
            <p:extLst>
              <p:ext uri="{D42A27DB-BD31-4B8C-83A1-F6EECF244321}">
                <p14:modId xmlns:p14="http://schemas.microsoft.com/office/powerpoint/2010/main" val="2222553595"/>
              </p:ext>
            </p:extLst>
          </p:nvPr>
        </p:nvGraphicFramePr>
        <p:xfrm>
          <a:off x="4106782" y="3753867"/>
          <a:ext cx="114300" cy="165100"/>
        </p:xfrm>
        <a:graphic>
          <a:graphicData uri="http://schemas.openxmlformats.org/presentationml/2006/ole">
            <mc:AlternateContent xmlns:mc="http://schemas.openxmlformats.org/markup-compatibility/2006">
              <mc:Choice xmlns:v="urn:schemas-microsoft-com:vml" Requires="v">
                <p:oleObj spid="_x0000_s138399" name="Equation" r:id="rId16" imgW="114300" imgH="165100" progId="Equation.DSMT4">
                  <p:embed/>
                </p:oleObj>
              </mc:Choice>
              <mc:Fallback>
                <p:oleObj name="Equation" r:id="rId16" imgW="114300" imgH="165100" progId="Equation.DSMT4">
                  <p:embed/>
                  <p:pic>
                    <p:nvPicPr>
                      <p:cNvPr id="0" name=""/>
                      <p:cNvPicPr/>
                      <p:nvPr/>
                    </p:nvPicPr>
                    <p:blipFill>
                      <a:blip r:embed="rId12"/>
                      <a:stretch>
                        <a:fillRect/>
                      </a:stretch>
                    </p:blipFill>
                    <p:spPr>
                      <a:xfrm>
                        <a:off x="4106782" y="3753867"/>
                        <a:ext cx="114300" cy="1651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142166228"/>
              </p:ext>
            </p:extLst>
          </p:nvPr>
        </p:nvGraphicFramePr>
        <p:xfrm>
          <a:off x="4106782" y="3753867"/>
          <a:ext cx="114300" cy="165100"/>
        </p:xfrm>
        <a:graphic>
          <a:graphicData uri="http://schemas.openxmlformats.org/presentationml/2006/ole">
            <mc:AlternateContent xmlns:mc="http://schemas.openxmlformats.org/markup-compatibility/2006">
              <mc:Choice xmlns:v="urn:schemas-microsoft-com:vml" Requires="v">
                <p:oleObj spid="_x0000_s138400" name="Equation" r:id="rId17" imgW="114300" imgH="165100" progId="Equation.DSMT4">
                  <p:embed/>
                </p:oleObj>
              </mc:Choice>
              <mc:Fallback>
                <p:oleObj name="Equation" r:id="rId17" imgW="114300" imgH="165100" progId="Equation.DSMT4">
                  <p:embed/>
                  <p:pic>
                    <p:nvPicPr>
                      <p:cNvPr id="0" name=""/>
                      <p:cNvPicPr/>
                      <p:nvPr/>
                    </p:nvPicPr>
                    <p:blipFill>
                      <a:blip r:embed="rId12"/>
                      <a:stretch>
                        <a:fillRect/>
                      </a:stretch>
                    </p:blipFill>
                    <p:spPr>
                      <a:xfrm>
                        <a:off x="4106782" y="3753867"/>
                        <a:ext cx="114300" cy="1651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679905407"/>
              </p:ext>
            </p:extLst>
          </p:nvPr>
        </p:nvGraphicFramePr>
        <p:xfrm>
          <a:off x="337286" y="3164907"/>
          <a:ext cx="967831" cy="439923"/>
        </p:xfrm>
        <a:graphic>
          <a:graphicData uri="http://schemas.openxmlformats.org/presentationml/2006/ole">
            <mc:AlternateContent xmlns:mc="http://schemas.openxmlformats.org/markup-compatibility/2006">
              <mc:Choice xmlns:v="urn:schemas-microsoft-com:vml" Requires="v">
                <p:oleObj spid="_x0000_s138401" name="Equation" r:id="rId18" imgW="558800" imgH="254000" progId="Equation.DSMT4">
                  <p:embed/>
                </p:oleObj>
              </mc:Choice>
              <mc:Fallback>
                <p:oleObj name="Equation" r:id="rId18" imgW="558800" imgH="254000" progId="Equation.DSMT4">
                  <p:embed/>
                  <p:pic>
                    <p:nvPicPr>
                      <p:cNvPr id="0" name=""/>
                      <p:cNvPicPr/>
                      <p:nvPr/>
                    </p:nvPicPr>
                    <p:blipFill>
                      <a:blip r:embed="rId19"/>
                      <a:stretch>
                        <a:fillRect/>
                      </a:stretch>
                    </p:blipFill>
                    <p:spPr>
                      <a:xfrm>
                        <a:off x="337286" y="3164907"/>
                        <a:ext cx="967831" cy="439923"/>
                      </a:xfrm>
                      <a:prstGeom prst="rect">
                        <a:avLst/>
                      </a:prstGeom>
                    </p:spPr>
                  </p:pic>
                </p:oleObj>
              </mc:Fallback>
            </mc:AlternateContent>
          </a:graphicData>
        </a:graphic>
      </p:graphicFrame>
      <p:sp>
        <p:nvSpPr>
          <p:cNvPr id="20" name="Rectangle 19"/>
          <p:cNvSpPr/>
          <p:nvPr/>
        </p:nvSpPr>
        <p:spPr>
          <a:xfrm>
            <a:off x="288864" y="3082511"/>
            <a:ext cx="1051368" cy="641388"/>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0908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598" y="529248"/>
            <a:ext cx="7886700" cy="600164"/>
          </a:xfrm>
        </p:spPr>
        <p:txBody>
          <a:bodyPr/>
          <a:lstStyle/>
          <a:p>
            <a:r>
              <a:rPr lang="en-US" dirty="0" smtClean="0"/>
              <a:t>Calculating Driving Terms</a:t>
            </a:r>
            <a:endParaRPr lang="en-US" dirty="0"/>
          </a:p>
        </p:txBody>
      </p:sp>
      <p:sp>
        <p:nvSpPr>
          <p:cNvPr id="3" name="Content Placeholder 2"/>
          <p:cNvSpPr>
            <a:spLocks noGrp="1"/>
          </p:cNvSpPr>
          <p:nvPr>
            <p:ph idx="1"/>
          </p:nvPr>
        </p:nvSpPr>
        <p:spPr>
          <a:xfrm>
            <a:off x="470358" y="1224994"/>
            <a:ext cx="8251825" cy="4958277"/>
          </a:xfrm>
        </p:spPr>
        <p:txBody>
          <a:bodyPr>
            <a:normAutofit/>
          </a:bodyPr>
          <a:lstStyle/>
          <a:p>
            <a:r>
              <a:rPr lang="en-US" sz="1800" dirty="0" smtClean="0"/>
              <a:t>We can Fourier transform to calculate the </a:t>
            </a:r>
            <a:r>
              <a:rPr lang="en-US" sz="1800" dirty="0" err="1" smtClean="0"/>
              <a:t>C</a:t>
            </a:r>
            <a:r>
              <a:rPr lang="en-US" sz="1800" baseline="-25000" dirty="0" err="1" smtClean="0"/>
              <a:t>m,n</a:t>
            </a:r>
            <a:r>
              <a:rPr lang="en-US" sz="1800" baseline="-25000" dirty="0" smtClean="0"/>
              <a:t> </a:t>
            </a:r>
            <a:r>
              <a:rPr lang="en-US" sz="1800" dirty="0" smtClean="0"/>
              <a:t>coefficients based on the measured fields</a:t>
            </a:r>
          </a:p>
          <a:p>
            <a:endParaRPr lang="en-US" sz="1800" dirty="0" smtClean="0"/>
          </a:p>
          <a:p>
            <a:endParaRPr lang="en-US" sz="1000" dirty="0" smtClean="0"/>
          </a:p>
          <a:p>
            <a:r>
              <a:rPr lang="en-US" sz="1800" dirty="0" smtClean="0"/>
              <a:t>But we generally know things as functions of </a:t>
            </a:r>
            <a:r>
              <a:rPr lang="en-US" sz="1800" i="1" dirty="0" smtClean="0"/>
              <a:t>s</a:t>
            </a:r>
            <a:r>
              <a:rPr lang="en-US" sz="1800" dirty="0" smtClean="0"/>
              <a:t>, so we use</a:t>
            </a:r>
            <a:br>
              <a:rPr lang="en-US" sz="1800" dirty="0" smtClean="0"/>
            </a:br>
            <a:r>
              <a:rPr lang="en-US" sz="1800" dirty="0" smtClean="0"/>
              <a:t>to get </a:t>
            </a:r>
          </a:p>
          <a:p>
            <a:endParaRPr lang="en-US" sz="3600" dirty="0" smtClean="0"/>
          </a:p>
          <a:p>
            <a:endParaRPr lang="en-US" sz="1200" dirty="0" smtClean="0"/>
          </a:p>
          <a:p>
            <a:pPr>
              <a:buNone/>
            </a:pPr>
            <a:r>
              <a:rPr lang="en-US" sz="1800" dirty="0" smtClean="0"/>
              <a:t>Where (for a change) we have explicitly shown the </a:t>
            </a:r>
            <a:r>
              <a:rPr lang="en-US" sz="1800" i="1" dirty="0" smtClean="0"/>
              <a:t>s</a:t>
            </a:r>
            <a:r>
              <a:rPr lang="en-US" sz="1800" dirty="0" smtClean="0"/>
              <a:t> dependent terms.</a:t>
            </a:r>
          </a:p>
          <a:p>
            <a:r>
              <a:rPr lang="en-US" sz="1800" dirty="0" smtClean="0"/>
              <a:t>We’re going to assume small perturbations, so we can approximate β</a:t>
            </a:r>
            <a:r>
              <a:rPr lang="en-US" sz="1800" dirty="0" smtClean="0">
                <a:sym typeface="Symbol"/>
              </a:rPr>
              <a:t> with the solution to the homogeneous equation </a:t>
            </a:r>
            <a:endParaRPr lang="en-US" sz="1800"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graphicFrame>
        <p:nvGraphicFramePr>
          <p:cNvPr id="57346" name="Object 2"/>
          <p:cNvGraphicFramePr>
            <a:graphicFrameLocks noChangeAspect="1"/>
          </p:cNvGraphicFramePr>
          <p:nvPr>
            <p:extLst>
              <p:ext uri="{D42A27DB-BD31-4B8C-83A1-F6EECF244321}">
                <p14:modId xmlns:p14="http://schemas.microsoft.com/office/powerpoint/2010/main" val="3505862353"/>
              </p:ext>
            </p:extLst>
          </p:nvPr>
        </p:nvGraphicFramePr>
        <p:xfrm>
          <a:off x="2596729" y="1534723"/>
          <a:ext cx="3889145" cy="896921"/>
        </p:xfrm>
        <a:graphic>
          <a:graphicData uri="http://schemas.openxmlformats.org/presentationml/2006/ole">
            <mc:AlternateContent xmlns:mc="http://schemas.openxmlformats.org/markup-compatibility/2006">
              <mc:Choice xmlns:v="urn:schemas-microsoft-com:vml" Requires="v">
                <p:oleObj spid="_x0000_s139371" name="Equation" r:id="rId3" imgW="2095200" imgH="482400" progId="Equation.3">
                  <p:embed/>
                </p:oleObj>
              </mc:Choice>
              <mc:Fallback>
                <p:oleObj name="Equation" r:id="rId3" imgW="209520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6729" y="1534723"/>
                        <a:ext cx="3889145" cy="896921"/>
                      </a:xfrm>
                      <a:prstGeom prst="rect">
                        <a:avLst/>
                      </a:prstGeom>
                      <a:noFill/>
                      <a:ln>
                        <a:noFill/>
                      </a:ln>
                      <a:effectLst/>
                      <a:extLst/>
                    </p:spPr>
                  </p:pic>
                </p:oleObj>
              </mc:Fallback>
            </mc:AlternateContent>
          </a:graphicData>
        </a:graphic>
      </p:graphicFrame>
      <p:graphicFrame>
        <p:nvGraphicFramePr>
          <p:cNvPr id="57347" name="Object 3"/>
          <p:cNvGraphicFramePr>
            <a:graphicFrameLocks noChangeAspect="1"/>
          </p:cNvGraphicFramePr>
          <p:nvPr>
            <p:extLst>
              <p:ext uri="{D42A27DB-BD31-4B8C-83A1-F6EECF244321}">
                <p14:modId xmlns:p14="http://schemas.microsoft.com/office/powerpoint/2010/main" val="191486896"/>
              </p:ext>
            </p:extLst>
          </p:nvPr>
        </p:nvGraphicFramePr>
        <p:xfrm>
          <a:off x="1862766" y="2909629"/>
          <a:ext cx="4809078" cy="859920"/>
        </p:xfrm>
        <a:graphic>
          <a:graphicData uri="http://schemas.openxmlformats.org/presentationml/2006/ole">
            <mc:AlternateContent xmlns:mc="http://schemas.openxmlformats.org/markup-compatibility/2006">
              <mc:Choice xmlns:v="urn:schemas-microsoft-com:vml" Requires="v">
                <p:oleObj spid="_x0000_s139372" name="Equation" r:id="rId5" imgW="2489200" imgH="444500" progId="Equation.DSMT4">
                  <p:embed/>
                </p:oleObj>
              </mc:Choice>
              <mc:Fallback>
                <p:oleObj name="Equation" r:id="rId5" imgW="2489200" imgH="444500" progId="Equation.DSMT4">
                  <p:embed/>
                  <p:pic>
                    <p:nvPicPr>
                      <p:cNvPr id="0" name=""/>
                      <p:cNvPicPr>
                        <a:picLocks noChangeAspect="1" noChangeArrowheads="1"/>
                      </p:cNvPicPr>
                      <p:nvPr/>
                    </p:nvPicPr>
                    <p:blipFill>
                      <a:blip r:embed="rId6"/>
                      <a:srcRect/>
                      <a:stretch>
                        <a:fillRect/>
                      </a:stretch>
                    </p:blipFill>
                    <p:spPr bwMode="auto">
                      <a:xfrm>
                        <a:off x="1862766" y="2909629"/>
                        <a:ext cx="4809078" cy="859920"/>
                      </a:xfrm>
                      <a:prstGeom prst="rect">
                        <a:avLst/>
                      </a:prstGeom>
                      <a:noFill/>
                      <a:ln w="9525">
                        <a:solidFill>
                          <a:srgbClr val="FF0000"/>
                        </a:solidFill>
                        <a:miter lim="800000"/>
                        <a:headEnd/>
                        <a:tailEnd/>
                      </a:ln>
                      <a:effectLs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075343631"/>
              </p:ext>
            </p:extLst>
          </p:nvPr>
        </p:nvGraphicFramePr>
        <p:xfrm>
          <a:off x="6711672" y="2312928"/>
          <a:ext cx="2226422" cy="496432"/>
        </p:xfrm>
        <a:graphic>
          <a:graphicData uri="http://schemas.openxmlformats.org/presentationml/2006/ole">
            <mc:AlternateContent xmlns:mc="http://schemas.openxmlformats.org/markup-compatibility/2006">
              <mc:Choice xmlns:v="urn:schemas-microsoft-com:vml" Requires="v">
                <p:oleObj spid="_x0000_s139373" name="Equation" r:id="rId7" imgW="1879560" imgH="419040" progId="Equation.3">
                  <p:embed/>
                </p:oleObj>
              </mc:Choice>
              <mc:Fallback>
                <p:oleObj name="Equation" r:id="rId7" imgW="187956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1672" y="2312928"/>
                        <a:ext cx="2226422" cy="496432"/>
                      </a:xfrm>
                      <a:prstGeom prst="rect">
                        <a:avLst/>
                      </a:prstGeom>
                      <a:noFill/>
                      <a:extLst/>
                    </p:spPr>
                  </p:pic>
                </p:oleObj>
              </mc:Fallback>
            </mc:AlternateContent>
          </a:graphicData>
        </a:graphic>
      </p:graphicFrame>
      <p:graphicFrame>
        <p:nvGraphicFramePr>
          <p:cNvPr id="57349" name="Object 5"/>
          <p:cNvGraphicFramePr>
            <a:graphicFrameLocks noChangeAspect="1"/>
          </p:cNvGraphicFramePr>
          <p:nvPr>
            <p:extLst>
              <p:ext uri="{D42A27DB-BD31-4B8C-83A1-F6EECF244321}">
                <p14:modId xmlns:p14="http://schemas.microsoft.com/office/powerpoint/2010/main" val="940467004"/>
              </p:ext>
            </p:extLst>
          </p:nvPr>
        </p:nvGraphicFramePr>
        <p:xfrm>
          <a:off x="1822695" y="5109944"/>
          <a:ext cx="5439597" cy="1295747"/>
        </p:xfrm>
        <a:graphic>
          <a:graphicData uri="http://schemas.openxmlformats.org/presentationml/2006/ole">
            <mc:AlternateContent xmlns:mc="http://schemas.openxmlformats.org/markup-compatibility/2006">
              <mc:Choice xmlns:v="urn:schemas-microsoft-com:vml" Requires="v">
                <p:oleObj spid="_x0000_s139374" name="Equation" r:id="rId9" imgW="4267200" imgH="1016000" progId="Equation.DSMT4">
                  <p:embed/>
                </p:oleObj>
              </mc:Choice>
              <mc:Fallback>
                <p:oleObj name="Equation" r:id="rId9" imgW="4267200" imgH="1016000" progId="Equation.DSMT4">
                  <p:embed/>
                  <p:pic>
                    <p:nvPicPr>
                      <p:cNvPr id="0" name=""/>
                      <p:cNvPicPr>
                        <a:picLocks noChangeAspect="1" noChangeArrowheads="1"/>
                      </p:cNvPicPr>
                      <p:nvPr/>
                    </p:nvPicPr>
                    <p:blipFill>
                      <a:blip r:embed="rId10"/>
                      <a:srcRect/>
                      <a:stretch>
                        <a:fillRect/>
                      </a:stretch>
                    </p:blipFill>
                    <p:spPr bwMode="auto">
                      <a:xfrm>
                        <a:off x="1822695" y="5109944"/>
                        <a:ext cx="5439597" cy="1295747"/>
                      </a:xfrm>
                      <a:prstGeom prst="rect">
                        <a:avLst/>
                      </a:prstGeom>
                      <a:noFill/>
                      <a:ln>
                        <a:noFill/>
                      </a:ln>
                      <a:effectLs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30540267"/>
              </p:ext>
            </p:extLst>
          </p:nvPr>
        </p:nvGraphicFramePr>
        <p:xfrm>
          <a:off x="4106782" y="3989169"/>
          <a:ext cx="114300" cy="165100"/>
        </p:xfrm>
        <a:graphic>
          <a:graphicData uri="http://schemas.openxmlformats.org/presentationml/2006/ole">
            <mc:AlternateContent xmlns:mc="http://schemas.openxmlformats.org/markup-compatibility/2006">
              <mc:Choice xmlns:v="urn:schemas-microsoft-com:vml" Requires="v">
                <p:oleObj spid="_x0000_s139375" name="Equation" r:id="rId11" imgW="114300" imgH="165100" progId="Equation.DSMT4">
                  <p:embed/>
                </p:oleObj>
              </mc:Choice>
              <mc:Fallback>
                <p:oleObj name="Equation" r:id="rId11" imgW="114300" imgH="165100" progId="Equation.DSMT4">
                  <p:embed/>
                  <p:pic>
                    <p:nvPicPr>
                      <p:cNvPr id="0" name=""/>
                      <p:cNvPicPr/>
                      <p:nvPr/>
                    </p:nvPicPr>
                    <p:blipFill>
                      <a:blip r:embed="rId12"/>
                      <a:stretch>
                        <a:fillRect/>
                      </a:stretch>
                    </p:blipFill>
                    <p:spPr>
                      <a:xfrm>
                        <a:off x="4106782" y="3989169"/>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789327124"/>
              </p:ext>
            </p:extLst>
          </p:nvPr>
        </p:nvGraphicFramePr>
        <p:xfrm>
          <a:off x="7128883" y="474390"/>
          <a:ext cx="1648849" cy="554753"/>
        </p:xfrm>
        <a:graphic>
          <a:graphicData uri="http://schemas.openxmlformats.org/presentationml/2006/ole">
            <mc:AlternateContent xmlns:mc="http://schemas.openxmlformats.org/markup-compatibility/2006">
              <mc:Choice xmlns:v="urn:schemas-microsoft-com:vml" Requires="v">
                <p:oleObj spid="_x0000_s139376" name="Equation" r:id="rId13" imgW="1358900" imgH="457200" progId="Equation.DSMT4">
                  <p:embed/>
                </p:oleObj>
              </mc:Choice>
              <mc:Fallback>
                <p:oleObj name="Equation" r:id="rId13" imgW="1358900" imgH="457200" progId="Equation.DSMT4">
                  <p:embed/>
                  <p:pic>
                    <p:nvPicPr>
                      <p:cNvPr id="0" name=""/>
                      <p:cNvPicPr/>
                      <p:nvPr/>
                    </p:nvPicPr>
                    <p:blipFill>
                      <a:blip r:embed="rId14"/>
                      <a:stretch>
                        <a:fillRect/>
                      </a:stretch>
                    </p:blipFill>
                    <p:spPr>
                      <a:xfrm>
                        <a:off x="7128883" y="474390"/>
                        <a:ext cx="1648849" cy="554753"/>
                      </a:xfrm>
                      <a:prstGeom prst="rect">
                        <a:avLst/>
                      </a:prstGeom>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3487818798"/>
              </p:ext>
            </p:extLst>
          </p:nvPr>
        </p:nvGraphicFramePr>
        <p:xfrm>
          <a:off x="5838825" y="4476750"/>
          <a:ext cx="2540000" cy="722313"/>
        </p:xfrm>
        <a:graphic>
          <a:graphicData uri="http://schemas.openxmlformats.org/presentationml/2006/ole">
            <mc:AlternateContent xmlns:mc="http://schemas.openxmlformats.org/markup-compatibility/2006">
              <mc:Choice xmlns:v="urn:schemas-microsoft-com:vml" Requires="v">
                <p:oleObj spid="_x0000_s139377" name="Equation" r:id="rId15" imgW="1651000" imgH="469900" progId="Equation.DSMT4">
                  <p:embed/>
                </p:oleObj>
              </mc:Choice>
              <mc:Fallback>
                <p:oleObj name="Equation" r:id="rId15" imgW="1651000" imgH="469900" progId="Equation.DSMT4">
                  <p:embed/>
                  <p:pic>
                    <p:nvPicPr>
                      <p:cNvPr id="0" name=""/>
                      <p:cNvPicPr>
                        <a:picLocks noChangeAspect="1" noChangeArrowheads="1"/>
                      </p:cNvPicPr>
                      <p:nvPr/>
                    </p:nvPicPr>
                    <p:blipFill>
                      <a:blip r:embed="rId16"/>
                      <a:srcRect/>
                      <a:stretch>
                        <a:fillRect/>
                      </a:stretch>
                    </p:blipFill>
                    <p:spPr bwMode="auto">
                      <a:xfrm>
                        <a:off x="5838825" y="4476750"/>
                        <a:ext cx="2540000" cy="722313"/>
                      </a:xfrm>
                      <a:prstGeom prst="rect">
                        <a:avLst/>
                      </a:prstGeom>
                      <a:noFill/>
                      <a:ln>
                        <a:noFill/>
                      </a:ln>
                      <a:effectLst/>
                      <a:extLst/>
                    </p:spPr>
                  </p:pic>
                </p:oleObj>
              </mc:Fallback>
            </mc:AlternateContent>
          </a:graphicData>
        </a:graphic>
      </p:graphicFrame>
      <p:sp>
        <p:nvSpPr>
          <p:cNvPr id="10" name="Rectangle 9"/>
          <p:cNvSpPr/>
          <p:nvPr/>
        </p:nvSpPr>
        <p:spPr>
          <a:xfrm>
            <a:off x="7042979" y="443551"/>
            <a:ext cx="1878406" cy="63503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852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503" y="460264"/>
            <a:ext cx="8251825" cy="5271796"/>
          </a:xfrm>
        </p:spPr>
        <p:txBody>
          <a:bodyPr>
            <a:noAutofit/>
          </a:bodyPr>
          <a:lstStyle/>
          <a:p>
            <a:r>
              <a:rPr lang="en-US" sz="2000" dirty="0" smtClean="0"/>
              <a:t>Exampl</a:t>
            </a:r>
            <a:r>
              <a:rPr lang="en-US" sz="2000" dirty="0"/>
              <a:t>e</a:t>
            </a:r>
            <a:endParaRPr lang="en-US" sz="2000" dirty="0" smtClean="0"/>
          </a:p>
          <a:p>
            <a:endParaRPr lang="en-US" sz="2000" dirty="0"/>
          </a:p>
          <a:p>
            <a:endParaRPr lang="en-US" sz="2000" dirty="0" smtClean="0"/>
          </a:p>
          <a:p>
            <a:r>
              <a:rPr lang="en-US" sz="2000" dirty="0" smtClean="0"/>
              <a:t>Plugging this in, we can write the nth driving term as</a:t>
            </a:r>
          </a:p>
          <a:p>
            <a:pPr marL="0" indent="0">
              <a:buNone/>
            </a:pPr>
            <a:endParaRPr lang="en-US" sz="2000" dirty="0" smtClean="0"/>
          </a:p>
          <a:p>
            <a:endParaRPr lang="en-US" sz="2800" dirty="0" smtClean="0"/>
          </a:p>
          <a:p>
            <a:endParaRPr lang="en-US" sz="200" dirty="0" smtClean="0"/>
          </a:p>
          <a:p>
            <a:r>
              <a:rPr lang="en-US" sz="2000" dirty="0" smtClean="0"/>
              <a:t>We see that a resonance will occur whenever</a:t>
            </a:r>
          </a:p>
          <a:p>
            <a:endParaRPr lang="en-US" sz="2000" dirty="0" smtClean="0"/>
          </a:p>
          <a:p>
            <a:endParaRPr lang="en-US" sz="200" dirty="0" smtClean="0"/>
          </a:p>
          <a:p>
            <a:endParaRPr lang="en-US" dirty="0" smtClean="0"/>
          </a:p>
          <a:p>
            <a:r>
              <a:rPr lang="en-US" sz="2000" dirty="0" smtClean="0"/>
              <a:t>Since </a:t>
            </a:r>
            <a:r>
              <a:rPr lang="en-US" sz="2000" i="1" dirty="0" smtClean="0"/>
              <a:t>m</a:t>
            </a:r>
            <a:r>
              <a:rPr lang="en-US" sz="2000" dirty="0" smtClean="0"/>
              <a:t> and </a:t>
            </a:r>
            <a:r>
              <a:rPr lang="en-US" sz="2000" i="1" dirty="0" smtClean="0"/>
              <a:t>k</a:t>
            </a:r>
            <a:r>
              <a:rPr lang="en-US" sz="2000" dirty="0" smtClean="0"/>
              <a:t> can have either sign, we can cover all possible combinations by writing</a:t>
            </a:r>
          </a:p>
          <a:p>
            <a:endParaRPr lang="en-US" sz="200" dirty="0"/>
          </a:p>
          <a:p>
            <a:endParaRPr lang="en-US" sz="1100" dirty="0" smtClean="0"/>
          </a:p>
          <a:p>
            <a:endParaRPr lang="en-US" sz="1100" dirty="0"/>
          </a:p>
          <a:p>
            <a:endParaRPr lang="en-US" sz="1100" dirty="0" smtClean="0"/>
          </a:p>
          <a:p>
            <a:r>
              <a:rPr lang="en-US" sz="2000" dirty="0" smtClean="0"/>
              <a:t>Reminder</a:t>
            </a:r>
          </a:p>
          <a:p>
            <a:pPr lvl="1"/>
            <a:r>
              <a:rPr lang="en-US" sz="1800" dirty="0" smtClean="0"/>
              <a:t>n= power of </a:t>
            </a:r>
            <a:r>
              <a:rPr lang="en-US" sz="1800" dirty="0" err="1" smtClean="0"/>
              <a:t>multipole</a:t>
            </a:r>
            <a:r>
              <a:rPr lang="en-US" sz="1800" dirty="0" smtClean="0"/>
              <a:t> expansion (quad=1, </a:t>
            </a:r>
            <a:r>
              <a:rPr lang="en-US" sz="1800" dirty="0" err="1" smtClean="0"/>
              <a:t>sextupole</a:t>
            </a:r>
            <a:r>
              <a:rPr lang="en-US" sz="1800" dirty="0" smtClean="0"/>
              <a:t>=2, </a:t>
            </a:r>
            <a:r>
              <a:rPr lang="en-US" sz="1800" dirty="0" err="1" smtClean="0"/>
              <a:t>octupole</a:t>
            </a:r>
            <a:r>
              <a:rPr lang="en-US" sz="1800" dirty="0" smtClean="0"/>
              <a:t>=2, </a:t>
            </a:r>
            <a:r>
              <a:rPr lang="en-US" sz="1800" dirty="0" err="1" smtClean="0"/>
              <a:t>etc</a:t>
            </a:r>
            <a:r>
              <a:rPr lang="en-US" sz="1800" dirty="0" smtClean="0"/>
              <a:t>)</a:t>
            </a:r>
          </a:p>
          <a:p>
            <a:pPr lvl="1"/>
            <a:r>
              <a:rPr lang="en-US" sz="1800" dirty="0"/>
              <a:t>m</a:t>
            </a:r>
            <a:r>
              <a:rPr lang="en-US" sz="1800" dirty="0" smtClean="0"/>
              <a:t>= Fourier component of anomalous magnetic component when integrated around the ring.</a:t>
            </a:r>
            <a:endParaRPr lang="en-US" sz="1800" dirty="0"/>
          </a:p>
          <a:p>
            <a:endParaRPr lang="en-US" dirty="0"/>
          </a:p>
        </p:txBody>
      </p:sp>
      <p:sp>
        <p:nvSpPr>
          <p:cNvPr id="4" name="Date Placeholder 3"/>
          <p:cNvSpPr>
            <a:spLocks noGrp="1"/>
          </p:cNvSpPr>
          <p:nvPr>
            <p:ph type="dt" sz="half" idx="10"/>
          </p:nvPr>
        </p:nvSpPr>
        <p:spPr/>
        <p:txBody>
          <a:bodyPr/>
          <a:lstStyle/>
          <a:p>
            <a:pPr>
              <a:defRPr/>
            </a:pPr>
            <a:r>
              <a:rPr lang="en-US" smtClean="0"/>
              <a:t>USPAS Fundamentals, June 4-15, 2018</a:t>
            </a:r>
            <a:endParaRPr lang="en-US" dirty="0"/>
          </a:p>
        </p:txBody>
      </p:sp>
      <p:sp>
        <p:nvSpPr>
          <p:cNvPr id="5" name="Footer Placeholder 4"/>
          <p:cNvSpPr>
            <a:spLocks noGrp="1"/>
          </p:cNvSpPr>
          <p:nvPr>
            <p:ph type="ftr" sz="quarter" idx="11"/>
          </p:nvPr>
        </p:nvSpPr>
        <p:spPr/>
        <p:txBody>
          <a:bodyPr/>
          <a:lstStyle/>
          <a:p>
            <a:pPr>
              <a:defRPr/>
            </a:pPr>
            <a:r>
              <a:rPr lang="en-US" smtClean="0"/>
              <a:t>E. Prebys, Accelerator Fundamentals: Resonances and Coupling</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graphicFrame>
        <p:nvGraphicFramePr>
          <p:cNvPr id="58370" name="Object 2"/>
          <p:cNvGraphicFramePr>
            <a:graphicFrameLocks noChangeAspect="1"/>
          </p:cNvGraphicFramePr>
          <p:nvPr>
            <p:extLst>
              <p:ext uri="{D42A27DB-BD31-4B8C-83A1-F6EECF244321}">
                <p14:modId xmlns:p14="http://schemas.microsoft.com/office/powerpoint/2010/main" val="2419598296"/>
              </p:ext>
            </p:extLst>
          </p:nvPr>
        </p:nvGraphicFramePr>
        <p:xfrm>
          <a:off x="2155470" y="1888824"/>
          <a:ext cx="3599284" cy="999310"/>
        </p:xfrm>
        <a:graphic>
          <a:graphicData uri="http://schemas.openxmlformats.org/presentationml/2006/ole">
            <mc:AlternateContent xmlns:mc="http://schemas.openxmlformats.org/markup-compatibility/2006">
              <mc:Choice xmlns:v="urn:schemas-microsoft-com:vml" Requires="v">
                <p:oleObj spid="_x0000_s140365" name="Equation" r:id="rId3" imgW="2197080" imgH="609480" progId="Equation.3">
                  <p:embed/>
                </p:oleObj>
              </mc:Choice>
              <mc:Fallback>
                <p:oleObj name="Equation" r:id="rId3" imgW="2197080" imgH="609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470" y="1888824"/>
                        <a:ext cx="3599284" cy="999310"/>
                      </a:xfrm>
                      <a:prstGeom prst="rect">
                        <a:avLst/>
                      </a:prstGeom>
                      <a:noFill/>
                      <a:ln>
                        <a:noFill/>
                      </a:ln>
                      <a:effectLst/>
                      <a:extLst/>
                    </p:spPr>
                  </p:pic>
                </p:oleObj>
              </mc:Fallback>
            </mc:AlternateContent>
          </a:graphicData>
        </a:graphic>
      </p:graphicFrame>
      <p:graphicFrame>
        <p:nvGraphicFramePr>
          <p:cNvPr id="58371" name="Object 3"/>
          <p:cNvGraphicFramePr>
            <a:graphicFrameLocks noChangeAspect="1"/>
          </p:cNvGraphicFramePr>
          <p:nvPr>
            <p:extLst>
              <p:ext uri="{D42A27DB-BD31-4B8C-83A1-F6EECF244321}">
                <p14:modId xmlns:p14="http://schemas.microsoft.com/office/powerpoint/2010/main" val="1681716952"/>
              </p:ext>
            </p:extLst>
          </p:nvPr>
        </p:nvGraphicFramePr>
        <p:xfrm>
          <a:off x="1896390" y="3274703"/>
          <a:ext cx="4962851" cy="718170"/>
        </p:xfrm>
        <a:graphic>
          <a:graphicData uri="http://schemas.openxmlformats.org/presentationml/2006/ole">
            <mc:AlternateContent xmlns:mc="http://schemas.openxmlformats.org/markup-compatibility/2006">
              <mc:Choice xmlns:v="urn:schemas-microsoft-com:vml" Requires="v">
                <p:oleObj spid="_x0000_s140366" name="Equation" r:id="rId5" imgW="2984400" imgH="431640" progId="Equation.3">
                  <p:embed/>
                </p:oleObj>
              </mc:Choice>
              <mc:Fallback>
                <p:oleObj name="Equation" r:id="rId5" imgW="29844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6390" y="3274703"/>
                        <a:ext cx="4962851" cy="718170"/>
                      </a:xfrm>
                      <a:prstGeom prst="rect">
                        <a:avLst/>
                      </a:prstGeom>
                      <a:noFill/>
                      <a:ln>
                        <a:noFill/>
                      </a:ln>
                      <a:effectLst/>
                      <a:extLst/>
                    </p:spPr>
                  </p:pic>
                </p:oleObj>
              </mc:Fallback>
            </mc:AlternateContent>
          </a:graphicData>
        </a:graphic>
      </p:graphicFrame>
      <p:graphicFrame>
        <p:nvGraphicFramePr>
          <p:cNvPr id="58372" name="Object 4"/>
          <p:cNvGraphicFramePr>
            <a:graphicFrameLocks noChangeAspect="1"/>
          </p:cNvGraphicFramePr>
          <p:nvPr>
            <p:extLst>
              <p:ext uri="{D42A27DB-BD31-4B8C-83A1-F6EECF244321}">
                <p14:modId xmlns:p14="http://schemas.microsoft.com/office/powerpoint/2010/main" val="2998226174"/>
              </p:ext>
            </p:extLst>
          </p:nvPr>
        </p:nvGraphicFramePr>
        <p:xfrm>
          <a:off x="3756092" y="4492211"/>
          <a:ext cx="1802297" cy="797169"/>
        </p:xfrm>
        <a:graphic>
          <a:graphicData uri="http://schemas.openxmlformats.org/presentationml/2006/ole">
            <mc:AlternateContent xmlns:mc="http://schemas.openxmlformats.org/markup-compatibility/2006">
              <mc:Choice xmlns:v="urn:schemas-microsoft-com:vml" Requires="v">
                <p:oleObj spid="_x0000_s140367" name="Equation" r:id="rId7" imgW="888840" imgH="393480" progId="Equation.DSMT4">
                  <p:embed/>
                </p:oleObj>
              </mc:Choice>
              <mc:Fallback>
                <p:oleObj name="Equation" r:id="rId7" imgW="888840" imgH="393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6092" y="4492211"/>
                        <a:ext cx="1802297" cy="797169"/>
                      </a:xfrm>
                      <a:prstGeom prst="rect">
                        <a:avLst/>
                      </a:prstGeom>
                      <a:noFill/>
                      <a:ln>
                        <a:noFill/>
                      </a:ln>
                      <a:effectLs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098357270"/>
              </p:ext>
            </p:extLst>
          </p:nvPr>
        </p:nvGraphicFramePr>
        <p:xfrm>
          <a:off x="6681587" y="2092451"/>
          <a:ext cx="1388908" cy="694454"/>
        </p:xfrm>
        <a:graphic>
          <a:graphicData uri="http://schemas.openxmlformats.org/presentationml/2006/ole">
            <mc:AlternateContent xmlns:mc="http://schemas.openxmlformats.org/markup-compatibility/2006">
              <mc:Choice xmlns:v="urn:schemas-microsoft-com:vml" Requires="v">
                <p:oleObj spid="_x0000_s140368" name="Equation" r:id="rId9" imgW="1041400" imgH="520700" progId="Equation.DSMT4">
                  <p:embed/>
                </p:oleObj>
              </mc:Choice>
              <mc:Fallback>
                <p:oleObj name="Equation" r:id="rId9" imgW="1041400" imgH="520700" progId="Equation.DSMT4">
                  <p:embed/>
                  <p:pic>
                    <p:nvPicPr>
                      <p:cNvPr id="0" name=""/>
                      <p:cNvPicPr/>
                      <p:nvPr/>
                    </p:nvPicPr>
                    <p:blipFill>
                      <a:blip r:embed="rId10"/>
                      <a:stretch>
                        <a:fillRect/>
                      </a:stretch>
                    </p:blipFill>
                    <p:spPr>
                      <a:xfrm>
                        <a:off x="6681587" y="2092451"/>
                        <a:ext cx="1388908" cy="69445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69224193"/>
              </p:ext>
            </p:extLst>
          </p:nvPr>
        </p:nvGraphicFramePr>
        <p:xfrm>
          <a:off x="683763" y="898051"/>
          <a:ext cx="7592156" cy="672062"/>
        </p:xfrm>
        <a:graphic>
          <a:graphicData uri="http://schemas.openxmlformats.org/presentationml/2006/ole">
            <mc:AlternateContent xmlns:mc="http://schemas.openxmlformats.org/markup-compatibility/2006">
              <mc:Choice xmlns:v="urn:schemas-microsoft-com:vml" Requires="v">
                <p:oleObj spid="_x0000_s140369" name="Equation" r:id="rId11" imgW="5740400" imgH="508000" progId="Equation.DSMT4">
                  <p:embed/>
                </p:oleObj>
              </mc:Choice>
              <mc:Fallback>
                <p:oleObj name="Equation" r:id="rId11" imgW="5740400" imgH="508000" progId="Equation.DSMT4">
                  <p:embed/>
                  <p:pic>
                    <p:nvPicPr>
                      <p:cNvPr id="0" name=""/>
                      <p:cNvPicPr/>
                      <p:nvPr/>
                    </p:nvPicPr>
                    <p:blipFill>
                      <a:blip r:embed="rId12"/>
                      <a:stretch>
                        <a:fillRect/>
                      </a:stretch>
                    </p:blipFill>
                    <p:spPr>
                      <a:xfrm>
                        <a:off x="683763" y="898051"/>
                        <a:ext cx="7592156" cy="672062"/>
                      </a:xfrm>
                      <a:prstGeom prst="rect">
                        <a:avLst/>
                      </a:prstGeom>
                    </p:spPr>
                  </p:pic>
                </p:oleObj>
              </mc:Fallback>
            </mc:AlternateContent>
          </a:graphicData>
        </a:graphic>
      </p:graphicFrame>
      <p:sp>
        <p:nvSpPr>
          <p:cNvPr id="8" name="Rectangle 7"/>
          <p:cNvSpPr/>
          <p:nvPr/>
        </p:nvSpPr>
        <p:spPr>
          <a:xfrm>
            <a:off x="3594977" y="4503862"/>
            <a:ext cx="2060504" cy="81063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52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2779</TotalTime>
  <Words>1244</Words>
  <Application>Microsoft Macintosh PowerPoint</Application>
  <PresentationFormat>On-screen Show (4:3)</PresentationFormat>
  <Paragraphs>270</Paragraphs>
  <Slides>20</Slides>
  <Notes>0</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20</vt:i4>
      </vt:variant>
    </vt:vector>
  </HeadingPairs>
  <TitlesOfParts>
    <vt:vector size="23" baseType="lpstr">
      <vt:lpstr>Clarity</vt:lpstr>
      <vt:lpstr>Equation</vt:lpstr>
      <vt:lpstr>MathType 6.0 Equation</vt:lpstr>
      <vt:lpstr>Resonances and Coupling</vt:lpstr>
      <vt:lpstr>Perturbations (non-linear or otherwise)</vt:lpstr>
      <vt:lpstr>Floquet Transformation</vt:lpstr>
      <vt:lpstr>Plugging back into the Equation</vt:lpstr>
      <vt:lpstr>PowerPoint Presentation</vt:lpstr>
      <vt:lpstr>Understanding Floquet Coordinates</vt:lpstr>
      <vt:lpstr>Perturbations</vt:lpstr>
      <vt:lpstr>Calculating Driving Terms</vt:lpstr>
      <vt:lpstr>PowerPoint Presentation</vt:lpstr>
      <vt:lpstr>Types of Resonances</vt:lpstr>
      <vt:lpstr>Example: Sextupole (Third Order Resonance)</vt:lpstr>
      <vt:lpstr>Strength of Resonance</vt:lpstr>
      <vt:lpstr>Simulation of Third Integer Extraction*</vt:lpstr>
      <vt:lpstr>Application of Resonance</vt:lpstr>
      <vt:lpstr>Example: Mu2e Experiment 8 GeV Extraction</vt:lpstr>
      <vt:lpstr>Coupling</vt:lpstr>
      <vt:lpstr>PowerPoint Presentation</vt:lpstr>
      <vt:lpstr>Coupled Tunes</vt:lpstr>
      <vt:lpstr>Example: Tune Coupling in LHC</vt:lpstr>
      <vt:lpstr>Coupling and Resonances</vt:lpstr>
    </vt:vector>
  </TitlesOfParts>
  <Company>Fermilab Beams Division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Prebys</cp:lastModifiedBy>
  <cp:revision>370</cp:revision>
  <dcterms:created xsi:type="dcterms:W3CDTF">2003-06-24T14:15:57Z</dcterms:created>
  <dcterms:modified xsi:type="dcterms:W3CDTF">2018-06-13T19:06:06Z</dcterms:modified>
</cp:coreProperties>
</file>